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86" r:id="rId3"/>
    <p:sldMasterId id="2147483708" r:id="rId4"/>
    <p:sldMasterId id="2147483743" r:id="rId5"/>
    <p:sldMasterId id="2147483756" r:id="rId6"/>
    <p:sldMasterId id="2147483769" r:id="rId7"/>
  </p:sldMasterIdLst>
  <p:notesMasterIdLst>
    <p:notesMasterId r:id="rId43"/>
  </p:notesMasterIdLst>
  <p:handoutMasterIdLst>
    <p:handoutMasterId r:id="rId44"/>
  </p:handoutMasterIdLst>
  <p:sldIdLst>
    <p:sldId id="265" r:id="rId8"/>
    <p:sldId id="310" r:id="rId9"/>
    <p:sldId id="360" r:id="rId10"/>
    <p:sldId id="320" r:id="rId11"/>
    <p:sldId id="321" r:id="rId12"/>
    <p:sldId id="325" r:id="rId13"/>
    <p:sldId id="363" r:id="rId14"/>
    <p:sldId id="355" r:id="rId15"/>
    <p:sldId id="357" r:id="rId16"/>
    <p:sldId id="353" r:id="rId17"/>
    <p:sldId id="326" r:id="rId18"/>
    <p:sldId id="356" r:id="rId19"/>
    <p:sldId id="334" r:id="rId20"/>
    <p:sldId id="358" r:id="rId21"/>
    <p:sldId id="339" r:id="rId22"/>
    <p:sldId id="340" r:id="rId23"/>
    <p:sldId id="361" r:id="rId24"/>
    <p:sldId id="327" r:id="rId25"/>
    <p:sldId id="343" r:id="rId26"/>
    <p:sldId id="344" r:id="rId27"/>
    <p:sldId id="345" r:id="rId28"/>
    <p:sldId id="351" r:id="rId29"/>
    <p:sldId id="346" r:id="rId30"/>
    <p:sldId id="347" r:id="rId31"/>
    <p:sldId id="350" r:id="rId32"/>
    <p:sldId id="354" r:id="rId33"/>
    <p:sldId id="352" r:id="rId34"/>
    <p:sldId id="362" r:id="rId35"/>
    <p:sldId id="330" r:id="rId36"/>
    <p:sldId id="364" r:id="rId37"/>
    <p:sldId id="331" r:id="rId38"/>
    <p:sldId id="359" r:id="rId39"/>
    <p:sldId id="348" r:id="rId40"/>
    <p:sldId id="349" r:id="rId41"/>
    <p:sldId id="314" r:id="rId42"/>
  </p:sldIdLst>
  <p:sldSz cx="12188825" cy="6858000"/>
  <p:notesSz cx="6858000" cy="9144000"/>
  <p:custDataLst>
    <p:tags r:id="rId45"/>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401" autoAdjust="0"/>
  </p:normalViewPr>
  <p:slideViewPr>
    <p:cSldViewPr showGuides="1">
      <p:cViewPr varScale="1">
        <p:scale>
          <a:sx n="90" d="100"/>
          <a:sy n="90" d="100"/>
        </p:scale>
        <p:origin x="528" y="90"/>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6.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gs" Target="tags/tag1.xml"/><Relationship Id="rId5" Type="http://schemas.openxmlformats.org/officeDocument/2006/relationships/slideMaster" Target="slideMasters/slideMaster4.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3.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C0C8-75FA-43EC-8DBE-C54A8455CEE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5CBAE4C-39CE-4BAF-B759-E40EE17D6544}">
      <dgm:prSet phldrT="[Text]"/>
      <dgm:spPr/>
      <dgm:t>
        <a:bodyPr/>
        <a:lstStyle/>
        <a:p>
          <a:r>
            <a:rPr lang="en-US" dirty="0"/>
            <a:t>Client</a:t>
          </a:r>
        </a:p>
      </dgm:t>
    </dgm:pt>
    <dgm:pt modelId="{D074DEDF-8A29-4F74-854A-2FE594D58842}" type="parTrans" cxnId="{CFEA53E2-13F9-4947-8498-75F9A938A7C4}">
      <dgm:prSet/>
      <dgm:spPr/>
      <dgm:t>
        <a:bodyPr/>
        <a:lstStyle/>
        <a:p>
          <a:endParaRPr lang="en-US"/>
        </a:p>
      </dgm:t>
    </dgm:pt>
    <dgm:pt modelId="{709B3B39-CA8C-4FD9-A8C7-7BE15A0086B2}" type="sibTrans" cxnId="{CFEA53E2-13F9-4947-8498-75F9A938A7C4}">
      <dgm:prSet/>
      <dgm:spPr/>
      <dgm:t>
        <a:bodyPr/>
        <a:lstStyle/>
        <a:p>
          <a:endParaRPr lang="en-US"/>
        </a:p>
      </dgm:t>
    </dgm:pt>
    <dgm:pt modelId="{EF234302-DE04-481F-A36E-7285209F398A}">
      <dgm:prSet phldrT="[Text]"/>
      <dgm:spPr/>
      <dgm:t>
        <a:bodyPr/>
        <a:lstStyle/>
        <a:p>
          <a:r>
            <a:rPr lang="en-US" dirty="0"/>
            <a:t>Query Engine</a:t>
          </a:r>
        </a:p>
      </dgm:t>
    </dgm:pt>
    <dgm:pt modelId="{EF6528D4-B63F-4254-9386-3EB1E6ED8D5E}" type="parTrans" cxnId="{185BFC97-1683-4101-AB1B-E987FDB73BE7}">
      <dgm:prSet/>
      <dgm:spPr/>
      <dgm:t>
        <a:bodyPr/>
        <a:lstStyle/>
        <a:p>
          <a:endParaRPr lang="en-US"/>
        </a:p>
      </dgm:t>
    </dgm:pt>
    <dgm:pt modelId="{12B9AB4E-B8DE-4FAE-BEEF-13EE57F34382}" type="sibTrans" cxnId="{185BFC97-1683-4101-AB1B-E987FDB73BE7}">
      <dgm:prSet/>
      <dgm:spPr/>
      <dgm:t>
        <a:bodyPr/>
        <a:lstStyle/>
        <a:p>
          <a:endParaRPr lang="en-US"/>
        </a:p>
      </dgm:t>
    </dgm:pt>
    <dgm:pt modelId="{DD99AA12-AE1E-4EA7-9975-484AF86EEE40}">
      <dgm:prSet phldrT="[Text]"/>
      <dgm:spPr/>
      <dgm:t>
        <a:bodyPr/>
        <a:lstStyle/>
        <a:p>
          <a:r>
            <a:rPr lang="en-US" dirty="0"/>
            <a:t>Storage Engine</a:t>
          </a:r>
        </a:p>
      </dgm:t>
    </dgm:pt>
    <dgm:pt modelId="{3D634CA6-520B-4DC0-A8FA-938B8429C88C}" type="parTrans" cxnId="{A9D0F790-3536-46F2-816F-FB528C2784A6}">
      <dgm:prSet/>
      <dgm:spPr/>
      <dgm:t>
        <a:bodyPr/>
        <a:lstStyle/>
        <a:p>
          <a:endParaRPr lang="en-US"/>
        </a:p>
      </dgm:t>
    </dgm:pt>
    <dgm:pt modelId="{A4F0A193-B2A3-4D57-A8A5-E755FBDCDB29}" type="sibTrans" cxnId="{A9D0F790-3536-46F2-816F-FB528C2784A6}">
      <dgm:prSet/>
      <dgm:spPr/>
      <dgm:t>
        <a:bodyPr/>
        <a:lstStyle/>
        <a:p>
          <a:endParaRPr lang="en-US"/>
        </a:p>
      </dgm:t>
    </dgm:pt>
    <dgm:pt modelId="{7AA1DC13-913F-4A25-89F7-A245B5E3DC14}">
      <dgm:prSet phldrT="[Text]"/>
      <dgm:spPr/>
      <dgm:t>
        <a:bodyPr/>
        <a:lstStyle/>
        <a:p>
          <a:r>
            <a:rPr lang="en-US" dirty="0"/>
            <a:t>Storage</a:t>
          </a:r>
        </a:p>
        <a:p>
          <a:r>
            <a:rPr lang="en-US" dirty="0"/>
            <a:t>(RAM or HD)</a:t>
          </a:r>
        </a:p>
      </dgm:t>
    </dgm:pt>
    <dgm:pt modelId="{FCF7C296-9EFD-49C9-9615-CD23705B0A56}" type="parTrans" cxnId="{8B8E8298-9CA9-4348-AD66-C42F26A0C801}">
      <dgm:prSet/>
      <dgm:spPr/>
      <dgm:t>
        <a:bodyPr/>
        <a:lstStyle/>
        <a:p>
          <a:endParaRPr lang="en-US"/>
        </a:p>
      </dgm:t>
    </dgm:pt>
    <dgm:pt modelId="{AF72D7D7-3AFE-4417-B644-20B0000E6A12}" type="sibTrans" cxnId="{8B8E8298-9CA9-4348-AD66-C42F26A0C801}">
      <dgm:prSet/>
      <dgm:spPr/>
      <dgm:t>
        <a:bodyPr/>
        <a:lstStyle/>
        <a:p>
          <a:endParaRPr lang="en-US"/>
        </a:p>
      </dgm:t>
    </dgm:pt>
    <dgm:pt modelId="{B9F1E82F-6F8F-4C37-9F10-C69CAD355352}">
      <dgm:prSet phldrT="[Text]"/>
      <dgm:spPr/>
      <dgm:t>
        <a:bodyPr/>
        <a:lstStyle/>
        <a:p>
          <a:r>
            <a:rPr lang="en-US" dirty="0"/>
            <a:t>Query Engine</a:t>
          </a:r>
        </a:p>
      </dgm:t>
    </dgm:pt>
    <dgm:pt modelId="{4C644132-92BD-4A7D-9AC8-6453960C0277}" type="parTrans" cxnId="{B1A30EBD-9F34-4A0E-955A-2D7DD8CD0000}">
      <dgm:prSet/>
      <dgm:spPr/>
      <dgm:t>
        <a:bodyPr/>
        <a:lstStyle/>
        <a:p>
          <a:endParaRPr lang="en-US"/>
        </a:p>
      </dgm:t>
    </dgm:pt>
    <dgm:pt modelId="{7B93658C-8A58-4FCE-AB94-D51081BF9D1E}" type="sibTrans" cxnId="{B1A30EBD-9F34-4A0E-955A-2D7DD8CD0000}">
      <dgm:prSet/>
      <dgm:spPr/>
      <dgm:t>
        <a:bodyPr/>
        <a:lstStyle/>
        <a:p>
          <a:endParaRPr lang="en-US"/>
        </a:p>
      </dgm:t>
    </dgm:pt>
    <dgm:pt modelId="{482ADDA1-499A-420F-9F1C-40249D51E811}" type="pres">
      <dgm:prSet presAssocID="{4A19C0C8-75FA-43EC-8DBE-C54A8455CEE1}" presName="cycle" presStyleCnt="0">
        <dgm:presLayoutVars>
          <dgm:dir/>
          <dgm:resizeHandles val="exact"/>
        </dgm:presLayoutVars>
      </dgm:prSet>
      <dgm:spPr/>
    </dgm:pt>
    <dgm:pt modelId="{EA0D3AEA-EA54-4C77-A853-E04B8B9057B5}" type="pres">
      <dgm:prSet presAssocID="{B5CBAE4C-39CE-4BAF-B759-E40EE17D6544}" presName="node" presStyleLbl="node1" presStyleIdx="0" presStyleCnt="5">
        <dgm:presLayoutVars>
          <dgm:bulletEnabled val="1"/>
        </dgm:presLayoutVars>
      </dgm:prSet>
      <dgm:spPr/>
    </dgm:pt>
    <dgm:pt modelId="{24638F22-518F-4C4A-AA48-FE9EDA45DB2F}" type="pres">
      <dgm:prSet presAssocID="{709B3B39-CA8C-4FD9-A8C7-7BE15A0086B2}" presName="sibTrans" presStyleLbl="sibTrans2D1" presStyleIdx="0" presStyleCnt="5"/>
      <dgm:spPr/>
    </dgm:pt>
    <dgm:pt modelId="{E2A610A6-23A5-46DD-A704-E42AF54381AE}" type="pres">
      <dgm:prSet presAssocID="{709B3B39-CA8C-4FD9-A8C7-7BE15A0086B2}" presName="connectorText" presStyleLbl="sibTrans2D1" presStyleIdx="0" presStyleCnt="5"/>
      <dgm:spPr/>
    </dgm:pt>
    <dgm:pt modelId="{08DAE50A-0270-429E-ACBF-45DC8D8B16E7}" type="pres">
      <dgm:prSet presAssocID="{EF234302-DE04-481F-A36E-7285209F398A}" presName="node" presStyleLbl="node1" presStyleIdx="1" presStyleCnt="5">
        <dgm:presLayoutVars>
          <dgm:bulletEnabled val="1"/>
        </dgm:presLayoutVars>
      </dgm:prSet>
      <dgm:spPr/>
    </dgm:pt>
    <dgm:pt modelId="{9F25FCC7-1D11-451B-A039-737C80E7270E}" type="pres">
      <dgm:prSet presAssocID="{12B9AB4E-B8DE-4FAE-BEEF-13EE57F34382}" presName="sibTrans" presStyleLbl="sibTrans2D1" presStyleIdx="1" presStyleCnt="5"/>
      <dgm:spPr/>
    </dgm:pt>
    <dgm:pt modelId="{78437A3B-CCF4-4803-9E44-B32F73AC7739}" type="pres">
      <dgm:prSet presAssocID="{12B9AB4E-B8DE-4FAE-BEEF-13EE57F34382}" presName="connectorText" presStyleLbl="sibTrans2D1" presStyleIdx="1" presStyleCnt="5"/>
      <dgm:spPr/>
    </dgm:pt>
    <dgm:pt modelId="{3EC45BA2-28A3-4E05-BB73-D5DF6EC03896}" type="pres">
      <dgm:prSet presAssocID="{DD99AA12-AE1E-4EA7-9975-484AF86EEE40}" presName="node" presStyleLbl="node1" presStyleIdx="2" presStyleCnt="5">
        <dgm:presLayoutVars>
          <dgm:bulletEnabled val="1"/>
        </dgm:presLayoutVars>
      </dgm:prSet>
      <dgm:spPr/>
    </dgm:pt>
    <dgm:pt modelId="{F45F3FD1-B341-4442-8211-6FC053B61CA5}" type="pres">
      <dgm:prSet presAssocID="{A4F0A193-B2A3-4D57-A8A5-E755FBDCDB29}" presName="sibTrans" presStyleLbl="sibTrans2D1" presStyleIdx="2" presStyleCnt="5"/>
      <dgm:spPr/>
    </dgm:pt>
    <dgm:pt modelId="{E24BC45E-C723-4F71-A743-7BC583D4CC48}" type="pres">
      <dgm:prSet presAssocID="{A4F0A193-B2A3-4D57-A8A5-E755FBDCDB29}" presName="connectorText" presStyleLbl="sibTrans2D1" presStyleIdx="2" presStyleCnt="5"/>
      <dgm:spPr/>
    </dgm:pt>
    <dgm:pt modelId="{2EA9B182-869B-404A-BB43-EA2976A29748}" type="pres">
      <dgm:prSet presAssocID="{7AA1DC13-913F-4A25-89F7-A245B5E3DC14}" presName="node" presStyleLbl="node1" presStyleIdx="3" presStyleCnt="5">
        <dgm:presLayoutVars>
          <dgm:bulletEnabled val="1"/>
        </dgm:presLayoutVars>
      </dgm:prSet>
      <dgm:spPr/>
    </dgm:pt>
    <dgm:pt modelId="{A65DFABB-CBFE-429B-BF87-B3F48F7F3EB0}" type="pres">
      <dgm:prSet presAssocID="{AF72D7D7-3AFE-4417-B644-20B0000E6A12}" presName="sibTrans" presStyleLbl="sibTrans2D1" presStyleIdx="3" presStyleCnt="5"/>
      <dgm:spPr/>
    </dgm:pt>
    <dgm:pt modelId="{952EE918-675D-4261-8919-A85D2E64C9C2}" type="pres">
      <dgm:prSet presAssocID="{AF72D7D7-3AFE-4417-B644-20B0000E6A12}" presName="connectorText" presStyleLbl="sibTrans2D1" presStyleIdx="3" presStyleCnt="5"/>
      <dgm:spPr/>
    </dgm:pt>
    <dgm:pt modelId="{1A45B6D8-0643-49E1-BC8E-5B2F3953ADBD}" type="pres">
      <dgm:prSet presAssocID="{B9F1E82F-6F8F-4C37-9F10-C69CAD355352}" presName="node" presStyleLbl="node1" presStyleIdx="4" presStyleCnt="5">
        <dgm:presLayoutVars>
          <dgm:bulletEnabled val="1"/>
        </dgm:presLayoutVars>
      </dgm:prSet>
      <dgm:spPr/>
    </dgm:pt>
    <dgm:pt modelId="{3F3C8DE8-787D-440D-BB01-BD870BA09772}" type="pres">
      <dgm:prSet presAssocID="{7B93658C-8A58-4FCE-AB94-D51081BF9D1E}" presName="sibTrans" presStyleLbl="sibTrans2D1" presStyleIdx="4" presStyleCnt="5"/>
      <dgm:spPr/>
    </dgm:pt>
    <dgm:pt modelId="{FE482037-8561-47FF-A0FA-BBBE8A201F8F}" type="pres">
      <dgm:prSet presAssocID="{7B93658C-8A58-4FCE-AB94-D51081BF9D1E}" presName="connectorText" presStyleLbl="sibTrans2D1" presStyleIdx="4" presStyleCnt="5"/>
      <dgm:spPr/>
    </dgm:pt>
  </dgm:ptLst>
  <dgm:cxnLst>
    <dgm:cxn modelId="{64F77E6E-666B-49B2-AEE0-7E77B8CB32F2}" type="presOf" srcId="{DD99AA12-AE1E-4EA7-9975-484AF86EEE40}" destId="{3EC45BA2-28A3-4E05-BB73-D5DF6EC03896}" srcOrd="0" destOrd="0" presId="urn:microsoft.com/office/officeart/2005/8/layout/cycle2"/>
    <dgm:cxn modelId="{A7879820-6DC8-414B-B179-4AACCC696214}" type="presOf" srcId="{B9F1E82F-6F8F-4C37-9F10-C69CAD355352}" destId="{1A45B6D8-0643-49E1-BC8E-5B2F3953ADBD}" srcOrd="0" destOrd="0" presId="urn:microsoft.com/office/officeart/2005/8/layout/cycle2"/>
    <dgm:cxn modelId="{8007BBD9-91C9-4252-87E9-94861CF70222}" type="presOf" srcId="{7B93658C-8A58-4FCE-AB94-D51081BF9D1E}" destId="{3F3C8DE8-787D-440D-BB01-BD870BA09772}" srcOrd="0" destOrd="0" presId="urn:microsoft.com/office/officeart/2005/8/layout/cycle2"/>
    <dgm:cxn modelId="{3881A50D-2F87-486A-A6CB-C91AA6E1CFB7}" type="presOf" srcId="{B5CBAE4C-39CE-4BAF-B759-E40EE17D6544}" destId="{EA0D3AEA-EA54-4C77-A853-E04B8B9057B5}" srcOrd="0" destOrd="0" presId="urn:microsoft.com/office/officeart/2005/8/layout/cycle2"/>
    <dgm:cxn modelId="{602615F0-BC13-493E-B0DE-B68F1F888B06}" type="presOf" srcId="{7B93658C-8A58-4FCE-AB94-D51081BF9D1E}" destId="{FE482037-8561-47FF-A0FA-BBBE8A201F8F}" srcOrd="1" destOrd="0" presId="urn:microsoft.com/office/officeart/2005/8/layout/cycle2"/>
    <dgm:cxn modelId="{76E4E4F4-6B29-4365-BA6A-000BDA4A76BE}" type="presOf" srcId="{12B9AB4E-B8DE-4FAE-BEEF-13EE57F34382}" destId="{78437A3B-CCF4-4803-9E44-B32F73AC7739}" srcOrd="1" destOrd="0" presId="urn:microsoft.com/office/officeart/2005/8/layout/cycle2"/>
    <dgm:cxn modelId="{DF7C6E11-5824-403B-AAAA-2E6DECE1510A}" type="presOf" srcId="{AF72D7D7-3AFE-4417-B644-20B0000E6A12}" destId="{A65DFABB-CBFE-429B-BF87-B3F48F7F3EB0}" srcOrd="0" destOrd="0" presId="urn:microsoft.com/office/officeart/2005/8/layout/cycle2"/>
    <dgm:cxn modelId="{66F3D242-4D24-4CB7-B69E-9A584B6EE2E5}" type="presOf" srcId="{7AA1DC13-913F-4A25-89F7-A245B5E3DC14}" destId="{2EA9B182-869B-404A-BB43-EA2976A29748}" srcOrd="0" destOrd="0" presId="urn:microsoft.com/office/officeart/2005/8/layout/cycle2"/>
    <dgm:cxn modelId="{7F644CE6-8F8B-4973-840D-FE386AC64157}" type="presOf" srcId="{A4F0A193-B2A3-4D57-A8A5-E755FBDCDB29}" destId="{F45F3FD1-B341-4442-8211-6FC053B61CA5}" srcOrd="0" destOrd="0" presId="urn:microsoft.com/office/officeart/2005/8/layout/cycle2"/>
    <dgm:cxn modelId="{9CC9D8FF-D7B3-4677-A5AC-60F093416650}" type="presOf" srcId="{709B3B39-CA8C-4FD9-A8C7-7BE15A0086B2}" destId="{24638F22-518F-4C4A-AA48-FE9EDA45DB2F}" srcOrd="0" destOrd="0" presId="urn:microsoft.com/office/officeart/2005/8/layout/cycle2"/>
    <dgm:cxn modelId="{CFEA53E2-13F9-4947-8498-75F9A938A7C4}" srcId="{4A19C0C8-75FA-43EC-8DBE-C54A8455CEE1}" destId="{B5CBAE4C-39CE-4BAF-B759-E40EE17D6544}" srcOrd="0" destOrd="0" parTransId="{D074DEDF-8A29-4F74-854A-2FE594D58842}" sibTransId="{709B3B39-CA8C-4FD9-A8C7-7BE15A0086B2}"/>
    <dgm:cxn modelId="{03AADC48-89C4-4521-B4BB-7EEB5C01394D}" type="presOf" srcId="{EF234302-DE04-481F-A36E-7285209F398A}" destId="{08DAE50A-0270-429E-ACBF-45DC8D8B16E7}" srcOrd="0" destOrd="0" presId="urn:microsoft.com/office/officeart/2005/8/layout/cycle2"/>
    <dgm:cxn modelId="{A9D0F790-3536-46F2-816F-FB528C2784A6}" srcId="{4A19C0C8-75FA-43EC-8DBE-C54A8455CEE1}" destId="{DD99AA12-AE1E-4EA7-9975-484AF86EEE40}" srcOrd="2" destOrd="0" parTransId="{3D634CA6-520B-4DC0-A8FA-938B8429C88C}" sibTransId="{A4F0A193-B2A3-4D57-A8A5-E755FBDCDB29}"/>
    <dgm:cxn modelId="{8272423D-CB9B-445C-B7AF-6AB6D747982F}" type="presOf" srcId="{4A19C0C8-75FA-43EC-8DBE-C54A8455CEE1}" destId="{482ADDA1-499A-420F-9F1C-40249D51E811}" srcOrd="0" destOrd="0" presId="urn:microsoft.com/office/officeart/2005/8/layout/cycle2"/>
    <dgm:cxn modelId="{185BFC97-1683-4101-AB1B-E987FDB73BE7}" srcId="{4A19C0C8-75FA-43EC-8DBE-C54A8455CEE1}" destId="{EF234302-DE04-481F-A36E-7285209F398A}" srcOrd="1" destOrd="0" parTransId="{EF6528D4-B63F-4254-9386-3EB1E6ED8D5E}" sibTransId="{12B9AB4E-B8DE-4FAE-BEEF-13EE57F34382}"/>
    <dgm:cxn modelId="{D032DF0A-0C17-475C-9599-10BF37C21D73}" type="presOf" srcId="{AF72D7D7-3AFE-4417-B644-20B0000E6A12}" destId="{952EE918-675D-4261-8919-A85D2E64C9C2}" srcOrd="1" destOrd="0" presId="urn:microsoft.com/office/officeart/2005/8/layout/cycle2"/>
    <dgm:cxn modelId="{8E3052F0-BE65-4706-9EA9-61CD8E7042D4}" type="presOf" srcId="{709B3B39-CA8C-4FD9-A8C7-7BE15A0086B2}" destId="{E2A610A6-23A5-46DD-A704-E42AF54381AE}" srcOrd="1" destOrd="0" presId="urn:microsoft.com/office/officeart/2005/8/layout/cycle2"/>
    <dgm:cxn modelId="{8B8E8298-9CA9-4348-AD66-C42F26A0C801}" srcId="{4A19C0C8-75FA-43EC-8DBE-C54A8455CEE1}" destId="{7AA1DC13-913F-4A25-89F7-A245B5E3DC14}" srcOrd="3" destOrd="0" parTransId="{FCF7C296-9EFD-49C9-9615-CD23705B0A56}" sibTransId="{AF72D7D7-3AFE-4417-B644-20B0000E6A12}"/>
    <dgm:cxn modelId="{9CB668A5-2C64-44F0-9572-9CB14DE69698}" type="presOf" srcId="{A4F0A193-B2A3-4D57-A8A5-E755FBDCDB29}" destId="{E24BC45E-C723-4F71-A743-7BC583D4CC48}" srcOrd="1" destOrd="0" presId="urn:microsoft.com/office/officeart/2005/8/layout/cycle2"/>
    <dgm:cxn modelId="{34AF1107-4B9E-4062-82FB-2C5C0190A056}" type="presOf" srcId="{12B9AB4E-B8DE-4FAE-BEEF-13EE57F34382}" destId="{9F25FCC7-1D11-451B-A039-737C80E7270E}" srcOrd="0" destOrd="0" presId="urn:microsoft.com/office/officeart/2005/8/layout/cycle2"/>
    <dgm:cxn modelId="{B1A30EBD-9F34-4A0E-955A-2D7DD8CD0000}" srcId="{4A19C0C8-75FA-43EC-8DBE-C54A8455CEE1}" destId="{B9F1E82F-6F8F-4C37-9F10-C69CAD355352}" srcOrd="4" destOrd="0" parTransId="{4C644132-92BD-4A7D-9AC8-6453960C0277}" sibTransId="{7B93658C-8A58-4FCE-AB94-D51081BF9D1E}"/>
    <dgm:cxn modelId="{0C7E5A53-BA2F-45AE-9FC6-1ECAD3812D96}" type="presParOf" srcId="{482ADDA1-499A-420F-9F1C-40249D51E811}" destId="{EA0D3AEA-EA54-4C77-A853-E04B8B9057B5}" srcOrd="0" destOrd="0" presId="urn:microsoft.com/office/officeart/2005/8/layout/cycle2"/>
    <dgm:cxn modelId="{4FD6C6F4-3EF1-4617-8C22-D3CD8D97A2D8}" type="presParOf" srcId="{482ADDA1-499A-420F-9F1C-40249D51E811}" destId="{24638F22-518F-4C4A-AA48-FE9EDA45DB2F}" srcOrd="1" destOrd="0" presId="urn:microsoft.com/office/officeart/2005/8/layout/cycle2"/>
    <dgm:cxn modelId="{C6E5D275-4114-48AA-B1F7-954FC81E224F}" type="presParOf" srcId="{24638F22-518F-4C4A-AA48-FE9EDA45DB2F}" destId="{E2A610A6-23A5-46DD-A704-E42AF54381AE}" srcOrd="0" destOrd="0" presId="urn:microsoft.com/office/officeart/2005/8/layout/cycle2"/>
    <dgm:cxn modelId="{517D9387-F0CE-4088-98E9-377B734EA331}" type="presParOf" srcId="{482ADDA1-499A-420F-9F1C-40249D51E811}" destId="{08DAE50A-0270-429E-ACBF-45DC8D8B16E7}" srcOrd="2" destOrd="0" presId="urn:microsoft.com/office/officeart/2005/8/layout/cycle2"/>
    <dgm:cxn modelId="{12378519-BCC9-4E60-BB38-BDF6755E42C7}" type="presParOf" srcId="{482ADDA1-499A-420F-9F1C-40249D51E811}" destId="{9F25FCC7-1D11-451B-A039-737C80E7270E}" srcOrd="3" destOrd="0" presId="urn:microsoft.com/office/officeart/2005/8/layout/cycle2"/>
    <dgm:cxn modelId="{4159CA3B-4474-46AA-9151-8C0BD93A09DF}" type="presParOf" srcId="{9F25FCC7-1D11-451B-A039-737C80E7270E}" destId="{78437A3B-CCF4-4803-9E44-B32F73AC7739}" srcOrd="0" destOrd="0" presId="urn:microsoft.com/office/officeart/2005/8/layout/cycle2"/>
    <dgm:cxn modelId="{34EBAD77-B1CC-4A16-ADF8-52E2E0DB1F58}" type="presParOf" srcId="{482ADDA1-499A-420F-9F1C-40249D51E811}" destId="{3EC45BA2-28A3-4E05-BB73-D5DF6EC03896}" srcOrd="4" destOrd="0" presId="urn:microsoft.com/office/officeart/2005/8/layout/cycle2"/>
    <dgm:cxn modelId="{A3F32D3E-096B-47DD-8620-AC3894B2279B}" type="presParOf" srcId="{482ADDA1-499A-420F-9F1C-40249D51E811}" destId="{F45F3FD1-B341-4442-8211-6FC053B61CA5}" srcOrd="5" destOrd="0" presId="urn:microsoft.com/office/officeart/2005/8/layout/cycle2"/>
    <dgm:cxn modelId="{EF996443-4D26-4E51-B431-857FED97DD8A}" type="presParOf" srcId="{F45F3FD1-B341-4442-8211-6FC053B61CA5}" destId="{E24BC45E-C723-4F71-A743-7BC583D4CC48}" srcOrd="0" destOrd="0" presId="urn:microsoft.com/office/officeart/2005/8/layout/cycle2"/>
    <dgm:cxn modelId="{DC98394E-6FAE-48EC-A84D-50AAEC4CA62C}" type="presParOf" srcId="{482ADDA1-499A-420F-9F1C-40249D51E811}" destId="{2EA9B182-869B-404A-BB43-EA2976A29748}" srcOrd="6" destOrd="0" presId="urn:microsoft.com/office/officeart/2005/8/layout/cycle2"/>
    <dgm:cxn modelId="{18568EBB-CEAA-4BA0-A4BA-9DD544A6CFDC}" type="presParOf" srcId="{482ADDA1-499A-420F-9F1C-40249D51E811}" destId="{A65DFABB-CBFE-429B-BF87-B3F48F7F3EB0}" srcOrd="7" destOrd="0" presId="urn:microsoft.com/office/officeart/2005/8/layout/cycle2"/>
    <dgm:cxn modelId="{DAA9EA2D-9AE3-4490-9F8A-4845332134E3}" type="presParOf" srcId="{A65DFABB-CBFE-429B-BF87-B3F48F7F3EB0}" destId="{952EE918-675D-4261-8919-A85D2E64C9C2}" srcOrd="0" destOrd="0" presId="urn:microsoft.com/office/officeart/2005/8/layout/cycle2"/>
    <dgm:cxn modelId="{1E87A75E-3E92-47BA-A894-A19DC0A28338}" type="presParOf" srcId="{482ADDA1-499A-420F-9F1C-40249D51E811}" destId="{1A45B6D8-0643-49E1-BC8E-5B2F3953ADBD}" srcOrd="8" destOrd="0" presId="urn:microsoft.com/office/officeart/2005/8/layout/cycle2"/>
    <dgm:cxn modelId="{94AD125C-772A-4C9F-AECF-F6715034FAEA}" type="presParOf" srcId="{482ADDA1-499A-420F-9F1C-40249D51E811}" destId="{3F3C8DE8-787D-440D-BB01-BD870BA09772}" srcOrd="9" destOrd="0" presId="urn:microsoft.com/office/officeart/2005/8/layout/cycle2"/>
    <dgm:cxn modelId="{FAA53DA6-E650-43D6-AD40-F05CA72500CF}" type="presParOf" srcId="{3F3C8DE8-787D-440D-BB01-BD870BA09772}" destId="{FE482037-8561-47FF-A0FA-BBBE8A201F8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90373D-3394-4C06-8ECE-1F60AB88C7D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DE8749B-D083-46FF-A2C1-F28001621565}">
      <dgm:prSet phldrT="[Text]"/>
      <dgm:spPr/>
      <dgm:t>
        <a:bodyPr/>
        <a:lstStyle/>
        <a:p>
          <a:r>
            <a:rPr lang="en-US" dirty="0"/>
            <a:t>Partition1</a:t>
          </a:r>
        </a:p>
      </dgm:t>
    </dgm:pt>
    <dgm:pt modelId="{D3761EA2-43C6-4702-9CBD-AAC6A30C6FB7}" type="parTrans" cxnId="{66444FEF-DF17-40A5-BCF9-7C3C607E96D5}">
      <dgm:prSet/>
      <dgm:spPr/>
      <dgm:t>
        <a:bodyPr/>
        <a:lstStyle/>
        <a:p>
          <a:endParaRPr lang="en-US"/>
        </a:p>
      </dgm:t>
    </dgm:pt>
    <dgm:pt modelId="{710B72C1-088D-47A4-8612-99CD0991989B}" type="sibTrans" cxnId="{66444FEF-DF17-40A5-BCF9-7C3C607E96D5}">
      <dgm:prSet/>
      <dgm:spPr/>
      <dgm:t>
        <a:bodyPr/>
        <a:lstStyle/>
        <a:p>
          <a:endParaRPr lang="en-US"/>
        </a:p>
      </dgm:t>
    </dgm:pt>
    <dgm:pt modelId="{74E95C44-105A-47A3-A63F-1EA102C96B54}">
      <dgm:prSet phldrT="[Text]"/>
      <dgm:spPr/>
      <dgm:t>
        <a:bodyPr/>
        <a:lstStyle/>
        <a:p>
          <a:r>
            <a:rPr lang="en-US" dirty="0"/>
            <a:t> </a:t>
          </a:r>
        </a:p>
      </dgm:t>
    </dgm:pt>
    <dgm:pt modelId="{8014D1CA-0632-48F0-9D47-D9D309679EAA}" type="parTrans" cxnId="{ADCC708D-9604-44DD-8DE6-A59A5310B534}">
      <dgm:prSet/>
      <dgm:spPr/>
      <dgm:t>
        <a:bodyPr/>
        <a:lstStyle/>
        <a:p>
          <a:endParaRPr lang="en-US"/>
        </a:p>
      </dgm:t>
    </dgm:pt>
    <dgm:pt modelId="{A2883715-E2A3-4081-B4EC-37EA44D07D35}" type="sibTrans" cxnId="{ADCC708D-9604-44DD-8DE6-A59A5310B534}">
      <dgm:prSet/>
      <dgm:spPr/>
      <dgm:t>
        <a:bodyPr/>
        <a:lstStyle/>
        <a:p>
          <a:endParaRPr lang="en-US"/>
        </a:p>
      </dgm:t>
    </dgm:pt>
    <dgm:pt modelId="{F65507E6-FFB0-438C-A784-CBEEA8D78AF5}" type="pres">
      <dgm:prSet presAssocID="{DB90373D-3394-4C06-8ECE-1F60AB88C7D2}" presName="Name0" presStyleCnt="0">
        <dgm:presLayoutVars>
          <dgm:dir/>
          <dgm:animLvl val="lvl"/>
          <dgm:resizeHandles val="exact"/>
        </dgm:presLayoutVars>
      </dgm:prSet>
      <dgm:spPr/>
    </dgm:pt>
    <dgm:pt modelId="{96C2F41F-6432-42E2-97F2-B053AC26C70F}" type="pres">
      <dgm:prSet presAssocID="{7DE8749B-D083-46FF-A2C1-F28001621565}" presName="linNode" presStyleCnt="0"/>
      <dgm:spPr/>
    </dgm:pt>
    <dgm:pt modelId="{B9FF39D2-246E-4FCF-9E1F-D54C3A99F13F}" type="pres">
      <dgm:prSet presAssocID="{7DE8749B-D083-46FF-A2C1-F28001621565}" presName="parTx" presStyleLbl="revTx" presStyleIdx="0" presStyleCnt="1">
        <dgm:presLayoutVars>
          <dgm:chMax val="1"/>
          <dgm:bulletEnabled val="1"/>
        </dgm:presLayoutVars>
      </dgm:prSet>
      <dgm:spPr/>
    </dgm:pt>
    <dgm:pt modelId="{56206FB7-601F-4C66-9EB7-0F97EF4A13BE}" type="pres">
      <dgm:prSet presAssocID="{7DE8749B-D083-46FF-A2C1-F28001621565}" presName="bracket" presStyleLbl="parChTrans1D1" presStyleIdx="0" presStyleCnt="1"/>
      <dgm:spPr/>
    </dgm:pt>
    <dgm:pt modelId="{FC962D32-4F0F-4BC1-9FFD-9CAEF5952400}" type="pres">
      <dgm:prSet presAssocID="{7DE8749B-D083-46FF-A2C1-F28001621565}" presName="spH" presStyleCnt="0"/>
      <dgm:spPr/>
    </dgm:pt>
    <dgm:pt modelId="{F7478808-3715-4899-8B50-CA7E5A3B39F3}" type="pres">
      <dgm:prSet presAssocID="{7DE8749B-D083-46FF-A2C1-F28001621565}" presName="desTx" presStyleLbl="node1" presStyleIdx="0" presStyleCnt="1" custScaleY="203618">
        <dgm:presLayoutVars>
          <dgm:bulletEnabled val="1"/>
        </dgm:presLayoutVars>
      </dgm:prSet>
      <dgm:spPr/>
    </dgm:pt>
  </dgm:ptLst>
  <dgm:cxnLst>
    <dgm:cxn modelId="{851907BD-9D12-4066-9F13-BAEBC17908BF}" type="presOf" srcId="{74E95C44-105A-47A3-A63F-1EA102C96B54}" destId="{F7478808-3715-4899-8B50-CA7E5A3B39F3}" srcOrd="0" destOrd="0" presId="urn:diagrams.loki3.com/BracketList"/>
    <dgm:cxn modelId="{ADCC708D-9604-44DD-8DE6-A59A5310B534}" srcId="{7DE8749B-D083-46FF-A2C1-F28001621565}" destId="{74E95C44-105A-47A3-A63F-1EA102C96B54}" srcOrd="0" destOrd="0" parTransId="{8014D1CA-0632-48F0-9D47-D9D309679EAA}" sibTransId="{A2883715-E2A3-4081-B4EC-37EA44D07D35}"/>
    <dgm:cxn modelId="{66444FEF-DF17-40A5-BCF9-7C3C607E96D5}" srcId="{DB90373D-3394-4C06-8ECE-1F60AB88C7D2}" destId="{7DE8749B-D083-46FF-A2C1-F28001621565}" srcOrd="0" destOrd="0" parTransId="{D3761EA2-43C6-4702-9CBD-AAC6A30C6FB7}" sibTransId="{710B72C1-088D-47A4-8612-99CD0991989B}"/>
    <dgm:cxn modelId="{30E2595C-0388-4699-B99A-A19A43E4231E}" type="presOf" srcId="{7DE8749B-D083-46FF-A2C1-F28001621565}" destId="{B9FF39D2-246E-4FCF-9E1F-D54C3A99F13F}" srcOrd="0" destOrd="0" presId="urn:diagrams.loki3.com/BracketList"/>
    <dgm:cxn modelId="{E0D42101-46EE-4513-A693-B28E2905BFFA}" type="presOf" srcId="{DB90373D-3394-4C06-8ECE-1F60AB88C7D2}" destId="{F65507E6-FFB0-438C-A784-CBEEA8D78AF5}" srcOrd="0" destOrd="0" presId="urn:diagrams.loki3.com/BracketList"/>
    <dgm:cxn modelId="{917CA978-B6F3-4029-837A-991D0AAF98CF}" type="presParOf" srcId="{F65507E6-FFB0-438C-A784-CBEEA8D78AF5}" destId="{96C2F41F-6432-42E2-97F2-B053AC26C70F}" srcOrd="0" destOrd="0" presId="urn:diagrams.loki3.com/BracketList"/>
    <dgm:cxn modelId="{2957F8E5-EF01-44FB-A0E6-9DFDAA828A90}" type="presParOf" srcId="{96C2F41F-6432-42E2-97F2-B053AC26C70F}" destId="{B9FF39D2-246E-4FCF-9E1F-D54C3A99F13F}" srcOrd="0" destOrd="0" presId="urn:diagrams.loki3.com/BracketList"/>
    <dgm:cxn modelId="{2BD7CB2E-4738-41A1-87AF-BE46438D3C92}" type="presParOf" srcId="{96C2F41F-6432-42E2-97F2-B053AC26C70F}" destId="{56206FB7-601F-4C66-9EB7-0F97EF4A13BE}" srcOrd="1" destOrd="0" presId="urn:diagrams.loki3.com/BracketList"/>
    <dgm:cxn modelId="{C1A518B3-9F98-44AA-8544-ADA04C3A5AE0}" type="presParOf" srcId="{96C2F41F-6432-42E2-97F2-B053AC26C70F}" destId="{FC962D32-4F0F-4BC1-9FFD-9CAEF5952400}" srcOrd="2" destOrd="0" presId="urn:diagrams.loki3.com/BracketList"/>
    <dgm:cxn modelId="{83021292-1A17-4BF6-9BBF-E864D2FA9204}" type="presParOf" srcId="{96C2F41F-6432-42E2-97F2-B053AC26C70F}" destId="{F7478808-3715-4899-8B50-CA7E5A3B39F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1B1A7-A1E3-496E-A4F1-146BBF18BD5A}" type="doc">
      <dgm:prSet loTypeId="urn:diagrams.loki3.com/BracketList" loCatId="officeonline" qsTypeId="urn:microsoft.com/office/officeart/2005/8/quickstyle/simple1" qsCatId="simple" csTypeId="urn:microsoft.com/office/officeart/2005/8/colors/colorful3" csCatId="colorful" phldr="1"/>
      <dgm:spPr/>
      <dgm:t>
        <a:bodyPr/>
        <a:lstStyle/>
        <a:p>
          <a:endParaRPr lang="en-US"/>
        </a:p>
      </dgm:t>
    </dgm:pt>
    <dgm:pt modelId="{456E6648-603F-418C-B882-996A2B0820D6}">
      <dgm:prSet phldrT="[Text]"/>
      <dgm:spPr/>
      <dgm:t>
        <a:bodyPr/>
        <a:lstStyle/>
        <a:p>
          <a:r>
            <a:rPr lang="en-US" dirty="0"/>
            <a:t>LUN1</a:t>
          </a:r>
        </a:p>
      </dgm:t>
    </dgm:pt>
    <dgm:pt modelId="{C180F016-6685-45CB-B0EA-9DAF51AF8B16}" type="parTrans" cxnId="{A38E3084-6BBF-4973-95B8-49EF325CB56C}">
      <dgm:prSet/>
      <dgm:spPr/>
      <dgm:t>
        <a:bodyPr/>
        <a:lstStyle/>
        <a:p>
          <a:endParaRPr lang="en-US"/>
        </a:p>
      </dgm:t>
    </dgm:pt>
    <dgm:pt modelId="{71E24C86-406F-4FC6-AAED-1A515AA34E46}" type="sibTrans" cxnId="{A38E3084-6BBF-4973-95B8-49EF325CB56C}">
      <dgm:prSet/>
      <dgm:spPr/>
      <dgm:t>
        <a:bodyPr/>
        <a:lstStyle/>
        <a:p>
          <a:endParaRPr lang="en-US"/>
        </a:p>
      </dgm:t>
    </dgm:pt>
    <dgm:pt modelId="{415460B8-E7FF-481F-A1CC-66C577FFE978}">
      <dgm:prSet phldrT="[Text]"/>
      <dgm:spPr/>
      <dgm:t>
        <a:bodyPr/>
        <a:lstStyle/>
        <a:p>
          <a:r>
            <a:rPr lang="en-US" dirty="0"/>
            <a:t> </a:t>
          </a:r>
        </a:p>
      </dgm:t>
    </dgm:pt>
    <dgm:pt modelId="{11C33AFE-819F-40E8-A3DA-53DE3F2E5D2E}" type="parTrans" cxnId="{DBA013EF-B1AA-4309-B2B7-E41E5EFA7AA1}">
      <dgm:prSet/>
      <dgm:spPr/>
      <dgm:t>
        <a:bodyPr/>
        <a:lstStyle/>
        <a:p>
          <a:endParaRPr lang="en-US"/>
        </a:p>
      </dgm:t>
    </dgm:pt>
    <dgm:pt modelId="{3A7198C6-A52D-4F07-9466-203CDAE698D4}" type="sibTrans" cxnId="{DBA013EF-B1AA-4309-B2B7-E41E5EFA7AA1}">
      <dgm:prSet/>
      <dgm:spPr/>
      <dgm:t>
        <a:bodyPr/>
        <a:lstStyle/>
        <a:p>
          <a:endParaRPr lang="en-US"/>
        </a:p>
      </dgm:t>
    </dgm:pt>
    <dgm:pt modelId="{ED6D11BB-9BA7-445F-AF9B-289676DA4ACA}">
      <dgm:prSet phldrT="[Text]"/>
      <dgm:spPr/>
      <dgm:t>
        <a:bodyPr/>
        <a:lstStyle/>
        <a:p>
          <a:r>
            <a:rPr lang="en-US" dirty="0"/>
            <a:t>LUN2</a:t>
          </a:r>
        </a:p>
      </dgm:t>
    </dgm:pt>
    <dgm:pt modelId="{84B53123-21E4-4664-8106-301138617443}" type="parTrans" cxnId="{65A0C267-6D81-4BB1-ACAA-6B409DE85879}">
      <dgm:prSet/>
      <dgm:spPr/>
      <dgm:t>
        <a:bodyPr/>
        <a:lstStyle/>
        <a:p>
          <a:endParaRPr lang="en-US"/>
        </a:p>
      </dgm:t>
    </dgm:pt>
    <dgm:pt modelId="{33C06D35-C4FB-41B9-B56E-0B59BA128578}" type="sibTrans" cxnId="{65A0C267-6D81-4BB1-ACAA-6B409DE85879}">
      <dgm:prSet/>
      <dgm:spPr/>
      <dgm:t>
        <a:bodyPr/>
        <a:lstStyle/>
        <a:p>
          <a:endParaRPr lang="en-US"/>
        </a:p>
      </dgm:t>
    </dgm:pt>
    <dgm:pt modelId="{57C188C3-DEF3-4EF1-BBF9-D6266B752774}">
      <dgm:prSet phldrT="[Text]"/>
      <dgm:spPr/>
      <dgm:t>
        <a:bodyPr/>
        <a:lstStyle/>
        <a:p>
          <a:r>
            <a:rPr lang="en-US" dirty="0"/>
            <a:t> </a:t>
          </a:r>
        </a:p>
      </dgm:t>
    </dgm:pt>
    <dgm:pt modelId="{0EE55529-A8F3-4F1C-8EB3-699C79F20FFB}" type="parTrans" cxnId="{E468A57E-C7B0-42CA-A764-B6C72CE21A73}">
      <dgm:prSet/>
      <dgm:spPr/>
      <dgm:t>
        <a:bodyPr/>
        <a:lstStyle/>
        <a:p>
          <a:endParaRPr lang="en-US"/>
        </a:p>
      </dgm:t>
    </dgm:pt>
    <dgm:pt modelId="{DD50EBD4-1289-48F9-B165-7BC4ACA712E5}" type="sibTrans" cxnId="{E468A57E-C7B0-42CA-A764-B6C72CE21A73}">
      <dgm:prSet/>
      <dgm:spPr/>
      <dgm:t>
        <a:bodyPr/>
        <a:lstStyle/>
        <a:p>
          <a:endParaRPr lang="en-US"/>
        </a:p>
      </dgm:t>
    </dgm:pt>
    <dgm:pt modelId="{5DF6BEA8-B63F-43DF-9EEE-7E7E4B98835F}">
      <dgm:prSet phldrT="[Text]"/>
      <dgm:spPr/>
      <dgm:t>
        <a:bodyPr/>
        <a:lstStyle/>
        <a:p>
          <a:r>
            <a:rPr lang="en-US" dirty="0"/>
            <a:t>LUN3</a:t>
          </a:r>
        </a:p>
      </dgm:t>
    </dgm:pt>
    <dgm:pt modelId="{CB1A09E3-84B4-4FFB-8E56-CBE3E6A59245}" type="parTrans" cxnId="{EDC381BA-6621-4E45-B5C8-B2786D9EB83E}">
      <dgm:prSet/>
      <dgm:spPr/>
      <dgm:t>
        <a:bodyPr/>
        <a:lstStyle/>
        <a:p>
          <a:endParaRPr lang="en-US"/>
        </a:p>
      </dgm:t>
    </dgm:pt>
    <dgm:pt modelId="{DFD3A7C7-7229-414E-B1BE-D03E669F8BF9}" type="sibTrans" cxnId="{EDC381BA-6621-4E45-B5C8-B2786D9EB83E}">
      <dgm:prSet/>
      <dgm:spPr/>
      <dgm:t>
        <a:bodyPr/>
        <a:lstStyle/>
        <a:p>
          <a:endParaRPr lang="en-US"/>
        </a:p>
      </dgm:t>
    </dgm:pt>
    <dgm:pt modelId="{1F00D6C4-9B17-4F78-BC99-F7CF41622802}">
      <dgm:prSet phldrT="[Text]"/>
      <dgm:spPr/>
      <dgm:t>
        <a:bodyPr/>
        <a:lstStyle/>
        <a:p>
          <a:r>
            <a:rPr lang="en-US" dirty="0"/>
            <a:t> </a:t>
          </a:r>
        </a:p>
      </dgm:t>
    </dgm:pt>
    <dgm:pt modelId="{0CB340F6-DF88-495E-85A1-DF0F47CFD8D0}" type="parTrans" cxnId="{E0EE953F-B431-4435-A73D-B027E6522260}">
      <dgm:prSet/>
      <dgm:spPr/>
      <dgm:t>
        <a:bodyPr/>
        <a:lstStyle/>
        <a:p>
          <a:endParaRPr lang="en-US"/>
        </a:p>
      </dgm:t>
    </dgm:pt>
    <dgm:pt modelId="{43968385-72B6-4047-845D-2B6D98931D09}" type="sibTrans" cxnId="{E0EE953F-B431-4435-A73D-B027E6522260}">
      <dgm:prSet/>
      <dgm:spPr/>
      <dgm:t>
        <a:bodyPr/>
        <a:lstStyle/>
        <a:p>
          <a:endParaRPr lang="en-US"/>
        </a:p>
      </dgm:t>
    </dgm:pt>
    <dgm:pt modelId="{D70C08B0-6366-49C7-B1F7-359AF4CDC110}">
      <dgm:prSet phldrT="[Text]"/>
      <dgm:spPr/>
      <dgm:t>
        <a:bodyPr/>
        <a:lstStyle/>
        <a:p>
          <a:r>
            <a:rPr lang="en-US" dirty="0"/>
            <a:t>LUN4</a:t>
          </a:r>
        </a:p>
      </dgm:t>
    </dgm:pt>
    <dgm:pt modelId="{68734D6F-0F4C-4F1F-8E56-6F07AB461093}" type="parTrans" cxnId="{7FC19DD5-C3BF-4AF9-AAB0-3C3C970A64DA}">
      <dgm:prSet/>
      <dgm:spPr/>
      <dgm:t>
        <a:bodyPr/>
        <a:lstStyle/>
        <a:p>
          <a:endParaRPr lang="en-US"/>
        </a:p>
      </dgm:t>
    </dgm:pt>
    <dgm:pt modelId="{20B96149-E08C-470D-842F-1840C7542BC7}" type="sibTrans" cxnId="{7FC19DD5-C3BF-4AF9-AAB0-3C3C970A64DA}">
      <dgm:prSet/>
      <dgm:spPr/>
      <dgm:t>
        <a:bodyPr/>
        <a:lstStyle/>
        <a:p>
          <a:endParaRPr lang="en-US"/>
        </a:p>
      </dgm:t>
    </dgm:pt>
    <dgm:pt modelId="{7FF59F34-6A83-4197-9FF9-FA14C5B69B17}">
      <dgm:prSet phldrT="[Text]"/>
      <dgm:spPr/>
      <dgm:t>
        <a:bodyPr/>
        <a:lstStyle/>
        <a:p>
          <a:r>
            <a:rPr lang="en-US" dirty="0"/>
            <a:t>  </a:t>
          </a:r>
        </a:p>
      </dgm:t>
    </dgm:pt>
    <dgm:pt modelId="{8395B055-9551-43C9-8E9E-AC90A3FD669B}" type="parTrans" cxnId="{0D5CC71A-6EAF-4265-AB84-BA0734729F03}">
      <dgm:prSet/>
      <dgm:spPr/>
      <dgm:t>
        <a:bodyPr/>
        <a:lstStyle/>
        <a:p>
          <a:endParaRPr lang="en-US"/>
        </a:p>
      </dgm:t>
    </dgm:pt>
    <dgm:pt modelId="{04D69A72-1767-4A85-B06D-8F6FFF1A528A}" type="sibTrans" cxnId="{0D5CC71A-6EAF-4265-AB84-BA0734729F03}">
      <dgm:prSet/>
      <dgm:spPr/>
      <dgm:t>
        <a:bodyPr/>
        <a:lstStyle/>
        <a:p>
          <a:endParaRPr lang="en-US"/>
        </a:p>
      </dgm:t>
    </dgm:pt>
    <dgm:pt modelId="{68132614-7D70-4262-B504-46172ADB384D}" type="pres">
      <dgm:prSet presAssocID="{68C1B1A7-A1E3-496E-A4F1-146BBF18BD5A}" presName="Name0" presStyleCnt="0">
        <dgm:presLayoutVars>
          <dgm:dir/>
          <dgm:animLvl val="lvl"/>
          <dgm:resizeHandles val="exact"/>
        </dgm:presLayoutVars>
      </dgm:prSet>
      <dgm:spPr/>
    </dgm:pt>
    <dgm:pt modelId="{B612D8D5-89AF-4305-95E2-885A47100F08}" type="pres">
      <dgm:prSet presAssocID="{456E6648-603F-418C-B882-996A2B0820D6}" presName="linNode" presStyleCnt="0"/>
      <dgm:spPr/>
    </dgm:pt>
    <dgm:pt modelId="{0AE6FD8B-F6D0-4D13-A800-637E6D2809E9}" type="pres">
      <dgm:prSet presAssocID="{456E6648-603F-418C-B882-996A2B0820D6}" presName="parTx" presStyleLbl="revTx" presStyleIdx="0" presStyleCnt="4">
        <dgm:presLayoutVars>
          <dgm:chMax val="1"/>
          <dgm:bulletEnabled val="1"/>
        </dgm:presLayoutVars>
      </dgm:prSet>
      <dgm:spPr/>
    </dgm:pt>
    <dgm:pt modelId="{3F5A61B0-58A8-4A97-9428-BC245650555D}" type="pres">
      <dgm:prSet presAssocID="{456E6648-603F-418C-B882-996A2B0820D6}" presName="bracket" presStyleLbl="parChTrans1D1" presStyleIdx="0" presStyleCnt="4"/>
      <dgm:spPr/>
    </dgm:pt>
    <dgm:pt modelId="{7D94EA51-3FF6-46EE-903E-EB574F222D0B}" type="pres">
      <dgm:prSet presAssocID="{456E6648-603F-418C-B882-996A2B0820D6}" presName="spH" presStyleCnt="0"/>
      <dgm:spPr/>
    </dgm:pt>
    <dgm:pt modelId="{51ED0E7A-982E-48BB-9B9B-489418814527}" type="pres">
      <dgm:prSet presAssocID="{456E6648-603F-418C-B882-996A2B0820D6}" presName="desTx" presStyleLbl="node1" presStyleIdx="0" presStyleCnt="4">
        <dgm:presLayoutVars>
          <dgm:bulletEnabled val="1"/>
        </dgm:presLayoutVars>
      </dgm:prSet>
      <dgm:spPr/>
    </dgm:pt>
    <dgm:pt modelId="{4572F7BF-4D79-4434-A3E3-0766E6D1C67A}" type="pres">
      <dgm:prSet presAssocID="{71E24C86-406F-4FC6-AAED-1A515AA34E46}" presName="spV" presStyleCnt="0"/>
      <dgm:spPr/>
    </dgm:pt>
    <dgm:pt modelId="{F7EED446-400B-4CCF-8CF2-08DFFFE072FA}" type="pres">
      <dgm:prSet presAssocID="{ED6D11BB-9BA7-445F-AF9B-289676DA4ACA}" presName="linNode" presStyleCnt="0"/>
      <dgm:spPr/>
    </dgm:pt>
    <dgm:pt modelId="{E898D4EA-4B21-49DA-B3EE-1DA03BCFB24B}" type="pres">
      <dgm:prSet presAssocID="{ED6D11BB-9BA7-445F-AF9B-289676DA4ACA}" presName="parTx" presStyleLbl="revTx" presStyleIdx="1" presStyleCnt="4">
        <dgm:presLayoutVars>
          <dgm:chMax val="1"/>
          <dgm:bulletEnabled val="1"/>
        </dgm:presLayoutVars>
      </dgm:prSet>
      <dgm:spPr/>
    </dgm:pt>
    <dgm:pt modelId="{FE9C805F-AFFD-4D9F-B9BF-95B35F17CC9A}" type="pres">
      <dgm:prSet presAssocID="{ED6D11BB-9BA7-445F-AF9B-289676DA4ACA}" presName="bracket" presStyleLbl="parChTrans1D1" presStyleIdx="1" presStyleCnt="4"/>
      <dgm:spPr/>
    </dgm:pt>
    <dgm:pt modelId="{B58C5736-52B0-4A91-9732-54842A3D0260}" type="pres">
      <dgm:prSet presAssocID="{ED6D11BB-9BA7-445F-AF9B-289676DA4ACA}" presName="spH" presStyleCnt="0"/>
      <dgm:spPr/>
    </dgm:pt>
    <dgm:pt modelId="{9C5B4F2A-0A33-4118-A897-F5FF782BC107}" type="pres">
      <dgm:prSet presAssocID="{ED6D11BB-9BA7-445F-AF9B-289676DA4ACA}" presName="desTx" presStyleLbl="node1" presStyleIdx="1" presStyleCnt="4">
        <dgm:presLayoutVars>
          <dgm:bulletEnabled val="1"/>
        </dgm:presLayoutVars>
      </dgm:prSet>
      <dgm:spPr/>
    </dgm:pt>
    <dgm:pt modelId="{095B57B6-3E61-4DBF-821F-14FC24E85898}" type="pres">
      <dgm:prSet presAssocID="{33C06D35-C4FB-41B9-B56E-0B59BA128578}" presName="spV" presStyleCnt="0"/>
      <dgm:spPr/>
    </dgm:pt>
    <dgm:pt modelId="{99766B3D-AF64-4E58-B34D-97F6A9341F2B}" type="pres">
      <dgm:prSet presAssocID="{5DF6BEA8-B63F-43DF-9EEE-7E7E4B98835F}" presName="linNode" presStyleCnt="0"/>
      <dgm:spPr/>
    </dgm:pt>
    <dgm:pt modelId="{08F45C32-6B97-4512-BFAE-FFFAC837A5F7}" type="pres">
      <dgm:prSet presAssocID="{5DF6BEA8-B63F-43DF-9EEE-7E7E4B98835F}" presName="parTx" presStyleLbl="revTx" presStyleIdx="2" presStyleCnt="4">
        <dgm:presLayoutVars>
          <dgm:chMax val="1"/>
          <dgm:bulletEnabled val="1"/>
        </dgm:presLayoutVars>
      </dgm:prSet>
      <dgm:spPr/>
    </dgm:pt>
    <dgm:pt modelId="{86EE0EE3-BB73-435B-96EB-70D8D7EAD021}" type="pres">
      <dgm:prSet presAssocID="{5DF6BEA8-B63F-43DF-9EEE-7E7E4B98835F}" presName="bracket" presStyleLbl="parChTrans1D1" presStyleIdx="2" presStyleCnt="4"/>
      <dgm:spPr/>
    </dgm:pt>
    <dgm:pt modelId="{212181BD-783B-45E6-85CF-024C845E10FF}" type="pres">
      <dgm:prSet presAssocID="{5DF6BEA8-B63F-43DF-9EEE-7E7E4B98835F}" presName="spH" presStyleCnt="0"/>
      <dgm:spPr/>
    </dgm:pt>
    <dgm:pt modelId="{53146AF8-AABE-4EA1-AF67-ED7FC60083E4}" type="pres">
      <dgm:prSet presAssocID="{5DF6BEA8-B63F-43DF-9EEE-7E7E4B98835F}" presName="desTx" presStyleLbl="node1" presStyleIdx="2" presStyleCnt="4">
        <dgm:presLayoutVars>
          <dgm:bulletEnabled val="1"/>
        </dgm:presLayoutVars>
      </dgm:prSet>
      <dgm:spPr/>
    </dgm:pt>
    <dgm:pt modelId="{CD8918FE-55E0-4237-B0B7-2C17272D44A4}" type="pres">
      <dgm:prSet presAssocID="{DFD3A7C7-7229-414E-B1BE-D03E669F8BF9}" presName="spV" presStyleCnt="0"/>
      <dgm:spPr/>
    </dgm:pt>
    <dgm:pt modelId="{BCF51521-6DF1-4AE3-A957-52C4E1169CB6}" type="pres">
      <dgm:prSet presAssocID="{D70C08B0-6366-49C7-B1F7-359AF4CDC110}" presName="linNode" presStyleCnt="0"/>
      <dgm:spPr/>
    </dgm:pt>
    <dgm:pt modelId="{9CDAB029-3378-4D8A-8DC2-AEC2145306E4}" type="pres">
      <dgm:prSet presAssocID="{D70C08B0-6366-49C7-B1F7-359AF4CDC110}" presName="parTx" presStyleLbl="revTx" presStyleIdx="3" presStyleCnt="4">
        <dgm:presLayoutVars>
          <dgm:chMax val="1"/>
          <dgm:bulletEnabled val="1"/>
        </dgm:presLayoutVars>
      </dgm:prSet>
      <dgm:spPr/>
    </dgm:pt>
    <dgm:pt modelId="{9FB21F62-C0C3-4805-B766-38C95B8E7AA2}" type="pres">
      <dgm:prSet presAssocID="{D70C08B0-6366-49C7-B1F7-359AF4CDC110}" presName="bracket" presStyleLbl="parChTrans1D1" presStyleIdx="3" presStyleCnt="4"/>
      <dgm:spPr/>
    </dgm:pt>
    <dgm:pt modelId="{C9228857-EE64-4613-92D2-757CDE98BCD8}" type="pres">
      <dgm:prSet presAssocID="{D70C08B0-6366-49C7-B1F7-359AF4CDC110}" presName="spH" presStyleCnt="0"/>
      <dgm:spPr/>
    </dgm:pt>
    <dgm:pt modelId="{26CF3F22-A3EF-431E-89CA-0CF1E2D6B771}" type="pres">
      <dgm:prSet presAssocID="{D70C08B0-6366-49C7-B1F7-359AF4CDC110}" presName="desTx" presStyleLbl="node1" presStyleIdx="3" presStyleCnt="4">
        <dgm:presLayoutVars>
          <dgm:bulletEnabled val="1"/>
        </dgm:presLayoutVars>
      </dgm:prSet>
      <dgm:spPr/>
    </dgm:pt>
  </dgm:ptLst>
  <dgm:cxnLst>
    <dgm:cxn modelId="{A38E3084-6BBF-4973-95B8-49EF325CB56C}" srcId="{68C1B1A7-A1E3-496E-A4F1-146BBF18BD5A}" destId="{456E6648-603F-418C-B882-996A2B0820D6}" srcOrd="0" destOrd="0" parTransId="{C180F016-6685-45CB-B0EA-9DAF51AF8B16}" sibTransId="{71E24C86-406F-4FC6-AAED-1A515AA34E46}"/>
    <dgm:cxn modelId="{8D27CEB2-9A45-426C-BA39-D7DF0AB01FC5}" type="presOf" srcId="{456E6648-603F-418C-B882-996A2B0820D6}" destId="{0AE6FD8B-F6D0-4D13-A800-637E6D2809E9}" srcOrd="0" destOrd="0" presId="urn:diagrams.loki3.com/BracketList"/>
    <dgm:cxn modelId="{76EA8BBE-E1BD-4EEE-ABCF-EADD5CF779B3}" type="presOf" srcId="{57C188C3-DEF3-4EF1-BBF9-D6266B752774}" destId="{9C5B4F2A-0A33-4118-A897-F5FF782BC107}" srcOrd="0" destOrd="0" presId="urn:diagrams.loki3.com/BracketList"/>
    <dgm:cxn modelId="{E0EE953F-B431-4435-A73D-B027E6522260}" srcId="{5DF6BEA8-B63F-43DF-9EEE-7E7E4B98835F}" destId="{1F00D6C4-9B17-4F78-BC99-F7CF41622802}" srcOrd="0" destOrd="0" parTransId="{0CB340F6-DF88-495E-85A1-DF0F47CFD8D0}" sibTransId="{43968385-72B6-4047-845D-2B6D98931D09}"/>
    <dgm:cxn modelId="{D4D31D26-FB5E-4E45-B73B-E3D743326A9A}" type="presOf" srcId="{1F00D6C4-9B17-4F78-BC99-F7CF41622802}" destId="{53146AF8-AABE-4EA1-AF67-ED7FC60083E4}" srcOrd="0" destOrd="0" presId="urn:diagrams.loki3.com/BracketList"/>
    <dgm:cxn modelId="{65A0C267-6D81-4BB1-ACAA-6B409DE85879}" srcId="{68C1B1A7-A1E3-496E-A4F1-146BBF18BD5A}" destId="{ED6D11BB-9BA7-445F-AF9B-289676DA4ACA}" srcOrd="1" destOrd="0" parTransId="{84B53123-21E4-4664-8106-301138617443}" sibTransId="{33C06D35-C4FB-41B9-B56E-0B59BA128578}"/>
    <dgm:cxn modelId="{44B1E953-9A0F-4443-9FC6-0FD7DDD13343}" type="presOf" srcId="{7FF59F34-6A83-4197-9FF9-FA14C5B69B17}" destId="{26CF3F22-A3EF-431E-89CA-0CF1E2D6B771}" srcOrd="0" destOrd="0" presId="urn:diagrams.loki3.com/BracketList"/>
    <dgm:cxn modelId="{E468A57E-C7B0-42CA-A764-B6C72CE21A73}" srcId="{ED6D11BB-9BA7-445F-AF9B-289676DA4ACA}" destId="{57C188C3-DEF3-4EF1-BBF9-D6266B752774}" srcOrd="0" destOrd="0" parTransId="{0EE55529-A8F3-4F1C-8EB3-699C79F20FFB}" sibTransId="{DD50EBD4-1289-48F9-B165-7BC4ACA712E5}"/>
    <dgm:cxn modelId="{0D5CC71A-6EAF-4265-AB84-BA0734729F03}" srcId="{D70C08B0-6366-49C7-B1F7-359AF4CDC110}" destId="{7FF59F34-6A83-4197-9FF9-FA14C5B69B17}" srcOrd="0" destOrd="0" parTransId="{8395B055-9551-43C9-8E9E-AC90A3FD669B}" sibTransId="{04D69A72-1767-4A85-B06D-8F6FFF1A528A}"/>
    <dgm:cxn modelId="{5581DA24-3E83-45FB-BF8B-D37379D5B7C8}" type="presOf" srcId="{415460B8-E7FF-481F-A1CC-66C577FFE978}" destId="{51ED0E7A-982E-48BB-9B9B-489418814527}" srcOrd="0" destOrd="0" presId="urn:diagrams.loki3.com/BracketList"/>
    <dgm:cxn modelId="{5EC640FB-1ED7-4B24-8395-5B3E9708EED0}" type="presOf" srcId="{D70C08B0-6366-49C7-B1F7-359AF4CDC110}" destId="{9CDAB029-3378-4D8A-8DC2-AEC2145306E4}" srcOrd="0" destOrd="0" presId="urn:diagrams.loki3.com/BracketList"/>
    <dgm:cxn modelId="{A0DE00F2-3320-41BF-94B6-35ABB0E0AC86}" type="presOf" srcId="{ED6D11BB-9BA7-445F-AF9B-289676DA4ACA}" destId="{E898D4EA-4B21-49DA-B3EE-1DA03BCFB24B}" srcOrd="0" destOrd="0" presId="urn:diagrams.loki3.com/BracketList"/>
    <dgm:cxn modelId="{DBA013EF-B1AA-4309-B2B7-E41E5EFA7AA1}" srcId="{456E6648-603F-418C-B882-996A2B0820D6}" destId="{415460B8-E7FF-481F-A1CC-66C577FFE978}" srcOrd="0" destOrd="0" parTransId="{11C33AFE-819F-40E8-A3DA-53DE3F2E5D2E}" sibTransId="{3A7198C6-A52D-4F07-9466-203CDAE698D4}"/>
    <dgm:cxn modelId="{FD4C550E-39A9-4E99-AA6A-826A16AE6F58}" type="presOf" srcId="{68C1B1A7-A1E3-496E-A4F1-146BBF18BD5A}" destId="{68132614-7D70-4262-B504-46172ADB384D}" srcOrd="0" destOrd="0" presId="urn:diagrams.loki3.com/BracketList"/>
    <dgm:cxn modelId="{EDC381BA-6621-4E45-B5C8-B2786D9EB83E}" srcId="{68C1B1A7-A1E3-496E-A4F1-146BBF18BD5A}" destId="{5DF6BEA8-B63F-43DF-9EEE-7E7E4B98835F}" srcOrd="2" destOrd="0" parTransId="{CB1A09E3-84B4-4FFB-8E56-CBE3E6A59245}" sibTransId="{DFD3A7C7-7229-414E-B1BE-D03E669F8BF9}"/>
    <dgm:cxn modelId="{F18A5496-2BCB-4082-A9EE-8A70939B6BF5}" type="presOf" srcId="{5DF6BEA8-B63F-43DF-9EEE-7E7E4B98835F}" destId="{08F45C32-6B97-4512-BFAE-FFFAC837A5F7}" srcOrd="0" destOrd="0" presId="urn:diagrams.loki3.com/BracketList"/>
    <dgm:cxn modelId="{7FC19DD5-C3BF-4AF9-AAB0-3C3C970A64DA}" srcId="{68C1B1A7-A1E3-496E-A4F1-146BBF18BD5A}" destId="{D70C08B0-6366-49C7-B1F7-359AF4CDC110}" srcOrd="3" destOrd="0" parTransId="{68734D6F-0F4C-4F1F-8E56-6F07AB461093}" sibTransId="{20B96149-E08C-470D-842F-1840C7542BC7}"/>
    <dgm:cxn modelId="{E73F6E27-C245-4960-A448-BF1C924AE795}" type="presParOf" srcId="{68132614-7D70-4262-B504-46172ADB384D}" destId="{B612D8D5-89AF-4305-95E2-885A47100F08}" srcOrd="0" destOrd="0" presId="urn:diagrams.loki3.com/BracketList"/>
    <dgm:cxn modelId="{A4171C64-EC51-4B0B-AA50-9B9C439F0198}" type="presParOf" srcId="{B612D8D5-89AF-4305-95E2-885A47100F08}" destId="{0AE6FD8B-F6D0-4D13-A800-637E6D2809E9}" srcOrd="0" destOrd="0" presId="urn:diagrams.loki3.com/BracketList"/>
    <dgm:cxn modelId="{45634193-EAC8-4750-8260-6D1F21980605}" type="presParOf" srcId="{B612D8D5-89AF-4305-95E2-885A47100F08}" destId="{3F5A61B0-58A8-4A97-9428-BC245650555D}" srcOrd="1" destOrd="0" presId="urn:diagrams.loki3.com/BracketList"/>
    <dgm:cxn modelId="{1EE063E5-7F6B-42B2-A8DA-E32D7F755EC1}" type="presParOf" srcId="{B612D8D5-89AF-4305-95E2-885A47100F08}" destId="{7D94EA51-3FF6-46EE-903E-EB574F222D0B}" srcOrd="2" destOrd="0" presId="urn:diagrams.loki3.com/BracketList"/>
    <dgm:cxn modelId="{818D7F1F-8950-4614-84BC-009948AEB431}" type="presParOf" srcId="{B612D8D5-89AF-4305-95E2-885A47100F08}" destId="{51ED0E7A-982E-48BB-9B9B-489418814527}" srcOrd="3" destOrd="0" presId="urn:diagrams.loki3.com/BracketList"/>
    <dgm:cxn modelId="{156A054A-5381-4C07-8A6B-C2D5E9174C2E}" type="presParOf" srcId="{68132614-7D70-4262-B504-46172ADB384D}" destId="{4572F7BF-4D79-4434-A3E3-0766E6D1C67A}" srcOrd="1" destOrd="0" presId="urn:diagrams.loki3.com/BracketList"/>
    <dgm:cxn modelId="{3EE992B3-A042-442A-BCC1-2DCC50809AA1}" type="presParOf" srcId="{68132614-7D70-4262-B504-46172ADB384D}" destId="{F7EED446-400B-4CCF-8CF2-08DFFFE072FA}" srcOrd="2" destOrd="0" presId="urn:diagrams.loki3.com/BracketList"/>
    <dgm:cxn modelId="{B01391A4-1CEE-4228-AF22-FC43BF593BB8}" type="presParOf" srcId="{F7EED446-400B-4CCF-8CF2-08DFFFE072FA}" destId="{E898D4EA-4B21-49DA-B3EE-1DA03BCFB24B}" srcOrd="0" destOrd="0" presId="urn:diagrams.loki3.com/BracketList"/>
    <dgm:cxn modelId="{9EEADBF4-43B0-498C-AEC1-EB312833B81A}" type="presParOf" srcId="{F7EED446-400B-4CCF-8CF2-08DFFFE072FA}" destId="{FE9C805F-AFFD-4D9F-B9BF-95B35F17CC9A}" srcOrd="1" destOrd="0" presId="urn:diagrams.loki3.com/BracketList"/>
    <dgm:cxn modelId="{EBB836F9-9EBF-408C-AF02-CDB63D0F39FD}" type="presParOf" srcId="{F7EED446-400B-4CCF-8CF2-08DFFFE072FA}" destId="{B58C5736-52B0-4A91-9732-54842A3D0260}" srcOrd="2" destOrd="0" presId="urn:diagrams.loki3.com/BracketList"/>
    <dgm:cxn modelId="{5D4F45FF-CC3A-4283-8A6E-B8E46296E58E}" type="presParOf" srcId="{F7EED446-400B-4CCF-8CF2-08DFFFE072FA}" destId="{9C5B4F2A-0A33-4118-A897-F5FF782BC107}" srcOrd="3" destOrd="0" presId="urn:diagrams.loki3.com/BracketList"/>
    <dgm:cxn modelId="{8E2862A3-8A92-4C31-8874-F185C1A5F474}" type="presParOf" srcId="{68132614-7D70-4262-B504-46172ADB384D}" destId="{095B57B6-3E61-4DBF-821F-14FC24E85898}" srcOrd="3" destOrd="0" presId="urn:diagrams.loki3.com/BracketList"/>
    <dgm:cxn modelId="{78BF12B7-701E-4E13-9547-D4748BF8D8AF}" type="presParOf" srcId="{68132614-7D70-4262-B504-46172ADB384D}" destId="{99766B3D-AF64-4E58-B34D-97F6A9341F2B}" srcOrd="4" destOrd="0" presId="urn:diagrams.loki3.com/BracketList"/>
    <dgm:cxn modelId="{359717E7-A6CA-49FA-B1EF-700F6701BA76}" type="presParOf" srcId="{99766B3D-AF64-4E58-B34D-97F6A9341F2B}" destId="{08F45C32-6B97-4512-BFAE-FFFAC837A5F7}" srcOrd="0" destOrd="0" presId="urn:diagrams.loki3.com/BracketList"/>
    <dgm:cxn modelId="{5C21D6F9-E576-48B9-8C75-3AE30DE58B69}" type="presParOf" srcId="{99766B3D-AF64-4E58-B34D-97F6A9341F2B}" destId="{86EE0EE3-BB73-435B-96EB-70D8D7EAD021}" srcOrd="1" destOrd="0" presId="urn:diagrams.loki3.com/BracketList"/>
    <dgm:cxn modelId="{3C2F46BB-F30C-491F-9375-2695DCFFC635}" type="presParOf" srcId="{99766B3D-AF64-4E58-B34D-97F6A9341F2B}" destId="{212181BD-783B-45E6-85CF-024C845E10FF}" srcOrd="2" destOrd="0" presId="urn:diagrams.loki3.com/BracketList"/>
    <dgm:cxn modelId="{E253788E-2306-4EEE-953A-970050123072}" type="presParOf" srcId="{99766B3D-AF64-4E58-B34D-97F6A9341F2B}" destId="{53146AF8-AABE-4EA1-AF67-ED7FC60083E4}" srcOrd="3" destOrd="0" presId="urn:diagrams.loki3.com/BracketList"/>
    <dgm:cxn modelId="{9C2283E9-D24C-4E7B-9362-CC109F587943}" type="presParOf" srcId="{68132614-7D70-4262-B504-46172ADB384D}" destId="{CD8918FE-55E0-4237-B0B7-2C17272D44A4}" srcOrd="5" destOrd="0" presId="urn:diagrams.loki3.com/BracketList"/>
    <dgm:cxn modelId="{5A0D202C-3BC0-4F27-879F-9CBD385EA9BA}" type="presParOf" srcId="{68132614-7D70-4262-B504-46172ADB384D}" destId="{BCF51521-6DF1-4AE3-A957-52C4E1169CB6}" srcOrd="6" destOrd="0" presId="urn:diagrams.loki3.com/BracketList"/>
    <dgm:cxn modelId="{4C7A6120-6F4C-444C-AC7C-5E61C41B7672}" type="presParOf" srcId="{BCF51521-6DF1-4AE3-A957-52C4E1169CB6}" destId="{9CDAB029-3378-4D8A-8DC2-AEC2145306E4}" srcOrd="0" destOrd="0" presId="urn:diagrams.loki3.com/BracketList"/>
    <dgm:cxn modelId="{26CAEAAE-C044-458B-B540-23C5D05E1E4F}" type="presParOf" srcId="{BCF51521-6DF1-4AE3-A957-52C4E1169CB6}" destId="{9FB21F62-C0C3-4805-B766-38C95B8E7AA2}" srcOrd="1" destOrd="0" presId="urn:diagrams.loki3.com/BracketList"/>
    <dgm:cxn modelId="{E6FF0364-1DEB-4829-A39B-BAC6AF5E2114}" type="presParOf" srcId="{BCF51521-6DF1-4AE3-A957-52C4E1169CB6}" destId="{C9228857-EE64-4613-92D2-757CDE98BCD8}" srcOrd="2" destOrd="0" presId="urn:diagrams.loki3.com/BracketList"/>
    <dgm:cxn modelId="{DBA2634D-EBD2-46CB-A6FD-AE036FCEA7DF}" type="presParOf" srcId="{BCF51521-6DF1-4AE3-A957-52C4E1169CB6}" destId="{26CF3F22-A3EF-431E-89CA-0CF1E2D6B77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D3AEA-EA54-4C77-A853-E04B8B9057B5}">
      <dsp:nvSpPr>
        <dsp:cNvPr id="0" name=""/>
        <dsp:cNvSpPr/>
      </dsp:nvSpPr>
      <dsp:spPr>
        <a:xfrm>
          <a:off x="2787476" y="1621"/>
          <a:ext cx="1587847" cy="15878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Client</a:t>
          </a:r>
        </a:p>
      </dsp:txBody>
      <dsp:txXfrm>
        <a:off x="3020011" y="234156"/>
        <a:ext cx="1122777" cy="1122777"/>
      </dsp:txXfrm>
    </dsp:sp>
    <dsp:sp modelId="{24638F22-518F-4C4A-AA48-FE9EDA45DB2F}">
      <dsp:nvSpPr>
        <dsp:cNvPr id="0" name=""/>
        <dsp:cNvSpPr/>
      </dsp:nvSpPr>
      <dsp:spPr>
        <a:xfrm rot="2160000">
          <a:off x="4324949" y="1220866"/>
          <a:ext cx="421309" cy="5358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37018" y="1290900"/>
        <a:ext cx="294916" cy="321538"/>
      </dsp:txXfrm>
    </dsp:sp>
    <dsp:sp modelId="{08DAE50A-0270-429E-ACBF-45DC8D8B16E7}">
      <dsp:nvSpPr>
        <dsp:cNvPr id="0" name=""/>
        <dsp:cNvSpPr/>
      </dsp:nvSpPr>
      <dsp:spPr>
        <a:xfrm>
          <a:off x="4715179" y="1402180"/>
          <a:ext cx="1587847" cy="15878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Query Engine</a:t>
          </a:r>
        </a:p>
      </dsp:txBody>
      <dsp:txXfrm>
        <a:off x="4947714" y="1634715"/>
        <a:ext cx="1122777" cy="1122777"/>
      </dsp:txXfrm>
    </dsp:sp>
    <dsp:sp modelId="{9F25FCC7-1D11-451B-A039-737C80E7270E}">
      <dsp:nvSpPr>
        <dsp:cNvPr id="0" name=""/>
        <dsp:cNvSpPr/>
      </dsp:nvSpPr>
      <dsp:spPr>
        <a:xfrm rot="6480000">
          <a:off x="4933974" y="3049889"/>
          <a:ext cx="421309" cy="5358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5016699" y="3096966"/>
        <a:ext cx="294916" cy="321538"/>
      </dsp:txXfrm>
    </dsp:sp>
    <dsp:sp modelId="{3EC45BA2-28A3-4E05-BB73-D5DF6EC03896}">
      <dsp:nvSpPr>
        <dsp:cNvPr id="0" name=""/>
        <dsp:cNvSpPr/>
      </dsp:nvSpPr>
      <dsp:spPr>
        <a:xfrm>
          <a:off x="3978862" y="3668330"/>
          <a:ext cx="1587847" cy="15878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Storage Engine</a:t>
          </a:r>
        </a:p>
      </dsp:txBody>
      <dsp:txXfrm>
        <a:off x="4211397" y="3900865"/>
        <a:ext cx="1122777" cy="1122777"/>
      </dsp:txXfrm>
    </dsp:sp>
    <dsp:sp modelId="{F45F3FD1-B341-4442-8211-6FC053B61CA5}">
      <dsp:nvSpPr>
        <dsp:cNvPr id="0" name=""/>
        <dsp:cNvSpPr/>
      </dsp:nvSpPr>
      <dsp:spPr>
        <a:xfrm rot="10800000">
          <a:off x="3382668" y="4194305"/>
          <a:ext cx="421309" cy="5358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509061" y="4301485"/>
        <a:ext cx="294916" cy="321538"/>
      </dsp:txXfrm>
    </dsp:sp>
    <dsp:sp modelId="{2EA9B182-869B-404A-BB43-EA2976A29748}">
      <dsp:nvSpPr>
        <dsp:cNvPr id="0" name=""/>
        <dsp:cNvSpPr/>
      </dsp:nvSpPr>
      <dsp:spPr>
        <a:xfrm>
          <a:off x="1596090" y="3668330"/>
          <a:ext cx="1587847" cy="15878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Storage</a:t>
          </a:r>
        </a:p>
        <a:p>
          <a:pPr marL="0" lvl="0" indent="0" algn="ctr" defTabSz="977900">
            <a:lnSpc>
              <a:spcPct val="90000"/>
            </a:lnSpc>
            <a:spcBef>
              <a:spcPct val="0"/>
            </a:spcBef>
            <a:spcAft>
              <a:spcPct val="35000"/>
            </a:spcAft>
            <a:buNone/>
          </a:pPr>
          <a:r>
            <a:rPr lang="en-US" sz="2200" kern="1200" dirty="0"/>
            <a:t>(RAM or HD)</a:t>
          </a:r>
        </a:p>
      </dsp:txBody>
      <dsp:txXfrm>
        <a:off x="1828625" y="3900865"/>
        <a:ext cx="1122777" cy="1122777"/>
      </dsp:txXfrm>
    </dsp:sp>
    <dsp:sp modelId="{A65DFABB-CBFE-429B-BF87-B3F48F7F3EB0}">
      <dsp:nvSpPr>
        <dsp:cNvPr id="0" name=""/>
        <dsp:cNvSpPr/>
      </dsp:nvSpPr>
      <dsp:spPr>
        <a:xfrm rot="15120000">
          <a:off x="1814885" y="3072570"/>
          <a:ext cx="421309" cy="5358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1897610" y="3239853"/>
        <a:ext cx="294916" cy="321538"/>
      </dsp:txXfrm>
    </dsp:sp>
    <dsp:sp modelId="{1A45B6D8-0643-49E1-BC8E-5B2F3953ADBD}">
      <dsp:nvSpPr>
        <dsp:cNvPr id="0" name=""/>
        <dsp:cNvSpPr/>
      </dsp:nvSpPr>
      <dsp:spPr>
        <a:xfrm>
          <a:off x="859773" y="1402180"/>
          <a:ext cx="1587847" cy="15878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Query Engine</a:t>
          </a:r>
        </a:p>
      </dsp:txBody>
      <dsp:txXfrm>
        <a:off x="1092308" y="1634715"/>
        <a:ext cx="1122777" cy="1122777"/>
      </dsp:txXfrm>
    </dsp:sp>
    <dsp:sp modelId="{3F3C8DE8-787D-440D-BB01-BD870BA09772}">
      <dsp:nvSpPr>
        <dsp:cNvPr id="0" name=""/>
        <dsp:cNvSpPr/>
      </dsp:nvSpPr>
      <dsp:spPr>
        <a:xfrm rot="19440000">
          <a:off x="2397246" y="1234884"/>
          <a:ext cx="421309" cy="5358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09315" y="1379210"/>
        <a:ext cx="294916" cy="321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F39D2-246E-4FCF-9E1F-D54C3A99F13F}">
      <dsp:nvSpPr>
        <dsp:cNvPr id="0" name=""/>
        <dsp:cNvSpPr/>
      </dsp:nvSpPr>
      <dsp:spPr>
        <a:xfrm>
          <a:off x="4692" y="2332271"/>
          <a:ext cx="2400206"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a:lnSpc>
              <a:spcPct val="90000"/>
            </a:lnSpc>
            <a:spcBef>
              <a:spcPct val="0"/>
            </a:spcBef>
            <a:spcAft>
              <a:spcPct val="35000"/>
            </a:spcAft>
            <a:buNone/>
          </a:pPr>
          <a:r>
            <a:rPr lang="en-US" sz="3600" kern="1200" dirty="0"/>
            <a:t>Partition1</a:t>
          </a:r>
        </a:p>
      </dsp:txBody>
      <dsp:txXfrm>
        <a:off x="4692" y="2332271"/>
        <a:ext cx="2400206" cy="712800"/>
      </dsp:txXfrm>
    </dsp:sp>
    <dsp:sp modelId="{56206FB7-601F-4C66-9EB7-0F97EF4A13BE}">
      <dsp:nvSpPr>
        <dsp:cNvPr id="0" name=""/>
        <dsp:cNvSpPr/>
      </dsp:nvSpPr>
      <dsp:spPr>
        <a:xfrm>
          <a:off x="2404899" y="2298859"/>
          <a:ext cx="480041" cy="779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78808-3715-4899-8B50-CA7E5A3B39F3}">
      <dsp:nvSpPr>
        <dsp:cNvPr id="0" name=""/>
        <dsp:cNvSpPr/>
      </dsp:nvSpPr>
      <dsp:spPr>
        <a:xfrm>
          <a:off x="3076957" y="1894943"/>
          <a:ext cx="6528562" cy="15874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a:t> </a:t>
          </a:r>
        </a:p>
      </dsp:txBody>
      <dsp:txXfrm>
        <a:off x="3076957" y="1894943"/>
        <a:ext cx="6528562" cy="1587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6FD8B-F6D0-4D13-A800-637E6D2809E9}">
      <dsp:nvSpPr>
        <dsp:cNvPr id="0" name=""/>
        <dsp:cNvSpPr/>
      </dsp:nvSpPr>
      <dsp:spPr>
        <a:xfrm>
          <a:off x="0" y="68331"/>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r" defTabSz="2044700">
            <a:lnSpc>
              <a:spcPct val="90000"/>
            </a:lnSpc>
            <a:spcBef>
              <a:spcPct val="0"/>
            </a:spcBef>
            <a:spcAft>
              <a:spcPct val="35000"/>
            </a:spcAft>
            <a:buNone/>
          </a:pPr>
          <a:r>
            <a:rPr lang="en-US" sz="4600" kern="1200" dirty="0"/>
            <a:t>LUN1</a:t>
          </a:r>
        </a:p>
      </dsp:txBody>
      <dsp:txXfrm>
        <a:off x="0" y="68331"/>
        <a:ext cx="2587100" cy="910800"/>
      </dsp:txXfrm>
    </dsp:sp>
    <dsp:sp modelId="{3F5A61B0-58A8-4A97-9428-BC245650555D}">
      <dsp:nvSpPr>
        <dsp:cNvPr id="0" name=""/>
        <dsp:cNvSpPr/>
      </dsp:nvSpPr>
      <dsp:spPr>
        <a:xfrm>
          <a:off x="2587100" y="25638"/>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D0E7A-982E-48BB-9B9B-489418814527}">
      <dsp:nvSpPr>
        <dsp:cNvPr id="0" name=""/>
        <dsp:cNvSpPr/>
      </dsp:nvSpPr>
      <dsp:spPr>
        <a:xfrm>
          <a:off x="3311488" y="25638"/>
          <a:ext cx="7036913" cy="9961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a:t> </a:t>
          </a:r>
        </a:p>
      </dsp:txBody>
      <dsp:txXfrm>
        <a:off x="3311488" y="25638"/>
        <a:ext cx="7036913" cy="996187"/>
      </dsp:txXfrm>
    </dsp:sp>
    <dsp:sp modelId="{E898D4EA-4B21-49DA-B3EE-1DA03BCFB24B}">
      <dsp:nvSpPr>
        <dsp:cNvPr id="0" name=""/>
        <dsp:cNvSpPr/>
      </dsp:nvSpPr>
      <dsp:spPr>
        <a:xfrm>
          <a:off x="0" y="1230119"/>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r" defTabSz="2044700">
            <a:lnSpc>
              <a:spcPct val="90000"/>
            </a:lnSpc>
            <a:spcBef>
              <a:spcPct val="0"/>
            </a:spcBef>
            <a:spcAft>
              <a:spcPct val="35000"/>
            </a:spcAft>
            <a:buNone/>
          </a:pPr>
          <a:r>
            <a:rPr lang="en-US" sz="4600" kern="1200" dirty="0"/>
            <a:t>LUN2</a:t>
          </a:r>
        </a:p>
      </dsp:txBody>
      <dsp:txXfrm>
        <a:off x="0" y="1230119"/>
        <a:ext cx="2587100" cy="910800"/>
      </dsp:txXfrm>
    </dsp:sp>
    <dsp:sp modelId="{FE9C805F-AFFD-4D9F-B9BF-95B35F17CC9A}">
      <dsp:nvSpPr>
        <dsp:cNvPr id="0" name=""/>
        <dsp:cNvSpPr/>
      </dsp:nvSpPr>
      <dsp:spPr>
        <a:xfrm>
          <a:off x="2587100" y="1187425"/>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B4F2A-0A33-4118-A897-F5FF782BC107}">
      <dsp:nvSpPr>
        <dsp:cNvPr id="0" name=""/>
        <dsp:cNvSpPr/>
      </dsp:nvSpPr>
      <dsp:spPr>
        <a:xfrm>
          <a:off x="3311488" y="1187425"/>
          <a:ext cx="7036913" cy="996187"/>
        </a:xfrm>
        <a:prstGeom prst="rect">
          <a:avLst/>
        </a:prstGeom>
        <a:solidFill>
          <a:schemeClr val="accent3">
            <a:hueOff val="2019711"/>
            <a:satOff val="12180"/>
            <a:lumOff val="-73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a:t> </a:t>
          </a:r>
        </a:p>
      </dsp:txBody>
      <dsp:txXfrm>
        <a:off x="3311488" y="1187425"/>
        <a:ext cx="7036913" cy="996187"/>
      </dsp:txXfrm>
    </dsp:sp>
    <dsp:sp modelId="{08F45C32-6B97-4512-BFAE-FFFAC837A5F7}">
      <dsp:nvSpPr>
        <dsp:cNvPr id="0" name=""/>
        <dsp:cNvSpPr/>
      </dsp:nvSpPr>
      <dsp:spPr>
        <a:xfrm>
          <a:off x="0" y="2391906"/>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r" defTabSz="2044700">
            <a:lnSpc>
              <a:spcPct val="90000"/>
            </a:lnSpc>
            <a:spcBef>
              <a:spcPct val="0"/>
            </a:spcBef>
            <a:spcAft>
              <a:spcPct val="35000"/>
            </a:spcAft>
            <a:buNone/>
          </a:pPr>
          <a:r>
            <a:rPr lang="en-US" sz="4600" kern="1200" dirty="0"/>
            <a:t>LUN3</a:t>
          </a:r>
        </a:p>
      </dsp:txBody>
      <dsp:txXfrm>
        <a:off x="0" y="2391906"/>
        <a:ext cx="2587100" cy="910800"/>
      </dsp:txXfrm>
    </dsp:sp>
    <dsp:sp modelId="{86EE0EE3-BB73-435B-96EB-70D8D7EAD021}">
      <dsp:nvSpPr>
        <dsp:cNvPr id="0" name=""/>
        <dsp:cNvSpPr/>
      </dsp:nvSpPr>
      <dsp:spPr>
        <a:xfrm>
          <a:off x="2587100" y="2349213"/>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46AF8-AABE-4EA1-AF67-ED7FC60083E4}">
      <dsp:nvSpPr>
        <dsp:cNvPr id="0" name=""/>
        <dsp:cNvSpPr/>
      </dsp:nvSpPr>
      <dsp:spPr>
        <a:xfrm>
          <a:off x="3311488" y="2349213"/>
          <a:ext cx="7036913" cy="996187"/>
        </a:xfrm>
        <a:prstGeom prst="rect">
          <a:avLst/>
        </a:prstGeom>
        <a:solidFill>
          <a:schemeClr val="accent3">
            <a:hueOff val="4039423"/>
            <a:satOff val="24360"/>
            <a:lumOff val="-14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a:t> </a:t>
          </a:r>
        </a:p>
      </dsp:txBody>
      <dsp:txXfrm>
        <a:off x="3311488" y="2349213"/>
        <a:ext cx="7036913" cy="996187"/>
      </dsp:txXfrm>
    </dsp:sp>
    <dsp:sp modelId="{9CDAB029-3378-4D8A-8DC2-AEC2145306E4}">
      <dsp:nvSpPr>
        <dsp:cNvPr id="0" name=""/>
        <dsp:cNvSpPr/>
      </dsp:nvSpPr>
      <dsp:spPr>
        <a:xfrm>
          <a:off x="0" y="3553694"/>
          <a:ext cx="2587100"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r" defTabSz="2044700">
            <a:lnSpc>
              <a:spcPct val="90000"/>
            </a:lnSpc>
            <a:spcBef>
              <a:spcPct val="0"/>
            </a:spcBef>
            <a:spcAft>
              <a:spcPct val="35000"/>
            </a:spcAft>
            <a:buNone/>
          </a:pPr>
          <a:r>
            <a:rPr lang="en-US" sz="4600" kern="1200" dirty="0"/>
            <a:t>LUN4</a:t>
          </a:r>
        </a:p>
      </dsp:txBody>
      <dsp:txXfrm>
        <a:off x="0" y="3553694"/>
        <a:ext cx="2587100" cy="910800"/>
      </dsp:txXfrm>
    </dsp:sp>
    <dsp:sp modelId="{9FB21F62-C0C3-4805-B766-38C95B8E7AA2}">
      <dsp:nvSpPr>
        <dsp:cNvPr id="0" name=""/>
        <dsp:cNvSpPr/>
      </dsp:nvSpPr>
      <dsp:spPr>
        <a:xfrm>
          <a:off x="2587100" y="3511000"/>
          <a:ext cx="517420" cy="99618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CF3F22-A3EF-431E-89CA-0CF1E2D6B771}">
      <dsp:nvSpPr>
        <dsp:cNvPr id="0" name=""/>
        <dsp:cNvSpPr/>
      </dsp:nvSpPr>
      <dsp:spPr>
        <a:xfrm>
          <a:off x="3311488" y="3511000"/>
          <a:ext cx="7036913" cy="996187"/>
        </a:xfrm>
        <a:prstGeom prst="rect">
          <a:avLst/>
        </a:prstGeom>
        <a:solidFill>
          <a:schemeClr val="accent3">
            <a:hueOff val="6059134"/>
            <a:satOff val="36540"/>
            <a:lumOff val="-221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285750" lvl="1" indent="-285750" algn="l" defTabSz="2044700">
            <a:lnSpc>
              <a:spcPct val="90000"/>
            </a:lnSpc>
            <a:spcBef>
              <a:spcPct val="0"/>
            </a:spcBef>
            <a:spcAft>
              <a:spcPct val="15000"/>
            </a:spcAft>
            <a:buChar char="•"/>
          </a:pPr>
          <a:r>
            <a:rPr lang="en-US" sz="4600" kern="1200" dirty="0"/>
            <a:t>  </a:t>
          </a:r>
        </a:p>
      </dsp:txBody>
      <dsp:txXfrm>
        <a:off x="3311488" y="3511000"/>
        <a:ext cx="7036913" cy="99618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3/31/2016</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3/31/2016</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5.xml"/><Relationship Id="rId5" Type="http://schemas.openxmlformats.org/officeDocument/2006/relationships/image" Target="../media/image11.png"/><Relationship Id="rId4"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6.xml"/><Relationship Id="rId5" Type="http://schemas.openxmlformats.org/officeDocument/2006/relationships/image" Target="../media/image11.png"/><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1.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1.png"/><Relationship Id="rId4" Type="http://schemas.microsoft.com/office/2007/relationships/hdphoto" Target="../media/hdphoto1.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87096" cy="6858000"/>
          </a:xfrm>
          <a:prstGeom prst="rect">
            <a:avLst/>
          </a:prstGeom>
        </p:spPr>
      </p:pic>
      <p:sp>
        <p:nvSpPr>
          <p:cNvPr id="4" name="Rectangle 3"/>
          <p:cNvSpPr/>
          <p:nvPr/>
        </p:nvSpPr>
        <p:spPr bwMode="auto">
          <a:xfrm>
            <a:off x="267550" y="2983823"/>
            <a:ext cx="6274959" cy="3403766"/>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169" y="2983822"/>
            <a:ext cx="6274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550" y="4776907"/>
            <a:ext cx="6274896" cy="1610682"/>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p:nvGrpSpPr>
        <p:grpSpPr bwMode="gray">
          <a:xfrm>
            <a:off x="448408" y="380757"/>
            <a:ext cx="1647931"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41825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7456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05248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5925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Tree>
    <p:extLst>
      <p:ext uri="{BB962C8B-B14F-4D97-AF65-F5344CB8AC3E}">
        <p14:creationId xmlns:p14="http://schemas.microsoft.com/office/powerpoint/2010/main" val="941866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rtlCol="0">
            <a:norm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Tree>
    <p:extLst>
      <p:ext uri="{BB962C8B-B14F-4D97-AF65-F5344CB8AC3E}">
        <p14:creationId xmlns:p14="http://schemas.microsoft.com/office/powerpoint/2010/main" val="27895946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290" y="1648048"/>
            <a:ext cx="7972341" cy="3732027"/>
          </a:xfrm>
          <a:prstGeom prst="rect">
            <a:avLst/>
          </a:prstGeom>
          <a:solidFill>
            <a:srgbClr val="009AD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961" y="2379286"/>
            <a:ext cx="6697000"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754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306343" y="1502858"/>
            <a:ext cx="4934144" cy="4187676"/>
          </a:xfrm>
          <a:prstGeom prst="rect">
            <a:avLst/>
          </a:prstGeom>
          <a:solidFill>
            <a:srgbClr val="FFC00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666" y="1928777"/>
            <a:ext cx="4347864" cy="1473450"/>
          </a:xfrm>
          <a:prstGeom prst="rect">
            <a:avLst/>
          </a:prstGeom>
        </p:spPr>
      </p:pic>
      <p:sp>
        <p:nvSpPr>
          <p:cNvPr id="8" name="Title 1"/>
          <p:cNvSpPr>
            <a:spLocks noGrp="1"/>
          </p:cNvSpPr>
          <p:nvPr>
            <p:ph type="ctrTitle" hasCustomPrompt="1"/>
          </p:nvPr>
        </p:nvSpPr>
        <p:spPr>
          <a:xfrm>
            <a:off x="527666" y="3678865"/>
            <a:ext cx="4712820" cy="712382"/>
          </a:xfrm>
        </p:spPr>
        <p:txBody>
          <a:bodyPr anchor="ctr" anchorCtr="0"/>
          <a:lstStyle>
            <a:lvl1pPr algn="l">
              <a:defRPr sz="2799" baseline="0">
                <a:solidFill>
                  <a:schemeClr val="bg1"/>
                </a:solidFill>
              </a:defRPr>
            </a:lvl1pPr>
          </a:lstStyle>
          <a:p>
            <a:r>
              <a:rPr lang="en-US" dirty="0"/>
              <a:t>Course name</a:t>
            </a:r>
          </a:p>
        </p:txBody>
      </p:sp>
      <p:sp>
        <p:nvSpPr>
          <p:cNvPr id="9" name="Title 1"/>
          <p:cNvSpPr txBox="1">
            <a:spLocks/>
          </p:cNvSpPr>
          <p:nvPr userDrawn="1"/>
        </p:nvSpPr>
        <p:spPr bwMode="auto">
          <a:xfrm>
            <a:off x="523750" y="5011108"/>
            <a:ext cx="4716736"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1999" dirty="0"/>
              <a:t>Sales </a:t>
            </a:r>
            <a:r>
              <a:rPr lang="fr-FR" sz="1999" dirty="0" err="1"/>
              <a:t>Skills</a:t>
            </a:r>
            <a:r>
              <a:rPr lang="fr-FR" sz="1999" dirty="0"/>
              <a:t> </a:t>
            </a:r>
            <a:r>
              <a:rPr lang="fr-FR" sz="1999" baseline="0" dirty="0"/>
              <a:t>Course</a:t>
            </a:r>
            <a:endParaRPr lang="en-US" sz="1999" dirty="0"/>
          </a:p>
        </p:txBody>
      </p:sp>
      <p:sp>
        <p:nvSpPr>
          <p:cNvPr id="10" name="Subtitle 2"/>
          <p:cNvSpPr>
            <a:spLocks noGrp="1"/>
          </p:cNvSpPr>
          <p:nvPr>
            <p:ph type="subTitle" idx="1" hasCustomPrompt="1"/>
          </p:nvPr>
        </p:nvSpPr>
        <p:spPr>
          <a:xfrm>
            <a:off x="523750" y="4455817"/>
            <a:ext cx="4716736" cy="491497"/>
          </a:xfrm>
        </p:spPr>
        <p:txBody>
          <a:bodyPr/>
          <a:lstStyle>
            <a:lvl1pPr marL="0" indent="0" algn="l">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Speaker name</a:t>
            </a:r>
          </a:p>
        </p:txBody>
      </p:sp>
    </p:spTree>
    <p:extLst>
      <p:ext uri="{BB962C8B-B14F-4D97-AF65-F5344CB8AC3E}">
        <p14:creationId xmlns:p14="http://schemas.microsoft.com/office/powerpoint/2010/main" val="20939219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637" y="1696521"/>
            <a:ext cx="9141619" cy="2387600"/>
          </a:xfrm>
        </p:spPr>
        <p:txBody>
          <a:bodyPr anchor="ctr" anchorCtr="0"/>
          <a:lstStyle>
            <a:lvl1pPr algn="ctr">
              <a:defRPr sz="5998"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637" y="4176196"/>
            <a:ext cx="9141619" cy="1342102"/>
          </a:xfrm>
        </p:spPr>
        <p:txBody>
          <a:bodyPr anchor="ctr" anchorCtr="0"/>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290015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40839189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lumMod val="75000"/>
                    <a:lumOff val="2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7982" y="6542203"/>
            <a:ext cx="2742486" cy="179273"/>
          </a:xfrm>
          <a:prstGeom prst="rect">
            <a:avLst/>
          </a:prstGeom>
        </p:spPr>
        <p:txBody>
          <a:bodyPr/>
          <a:lstStyle>
            <a:lvl1pPr>
              <a:defRPr>
                <a:solidFill>
                  <a:schemeClr val="tx1">
                    <a:lumMod val="75000"/>
                    <a:lumOff val="25000"/>
                  </a:schemeClr>
                </a:solidFill>
              </a:defRPr>
            </a:lvl1pPr>
          </a:lstStyle>
          <a:p>
            <a:pPr>
              <a:defRPr/>
            </a:pPr>
            <a:fld id="{EB3E5B98-FE53-43FE-96BF-4F59E7AD7C47}" type="datetimeFigureOut">
              <a:rPr lang="en-US" smtClean="0">
                <a:solidFill>
                  <a:prstClr val="black">
                    <a:lumMod val="75000"/>
                    <a:lumOff val="25000"/>
                  </a:prstClr>
                </a:solidFill>
              </a:rPr>
              <a:pPr>
                <a:defRPr/>
              </a:pPr>
              <a:t>3/31/2016</a:t>
            </a:fld>
            <a:endParaRPr lang="en-US">
              <a:solidFill>
                <a:prstClr val="black">
                  <a:lumMod val="75000"/>
                  <a:lumOff val="25000"/>
                </a:prstClr>
              </a:solidFill>
            </a:endParaRPr>
          </a:p>
        </p:txBody>
      </p:sp>
      <p:sp>
        <p:nvSpPr>
          <p:cNvPr id="5" name="Footer Placeholder 4"/>
          <p:cNvSpPr>
            <a:spLocks noGrp="1"/>
          </p:cNvSpPr>
          <p:nvPr>
            <p:ph type="ftr" sz="quarter" idx="11"/>
          </p:nvPr>
        </p:nvSpPr>
        <p:spPr>
          <a:xfrm>
            <a:off x="4037549" y="6542203"/>
            <a:ext cx="4113728" cy="179273"/>
          </a:xfrm>
          <a:prstGeom prst="rect">
            <a:avLst/>
          </a:prstGeom>
        </p:spPr>
        <p:txBody>
          <a:bodyPr/>
          <a:lstStyle>
            <a:lvl1pPr>
              <a:defRPr>
                <a:solidFill>
                  <a:schemeClr val="tx1">
                    <a:lumMod val="75000"/>
                    <a:lumOff val="25000"/>
                  </a:schemeClr>
                </a:solidFill>
              </a:defRPr>
            </a:lvl1pPr>
          </a:lstStyle>
          <a:p>
            <a:pPr>
              <a:defRPr/>
            </a:pPr>
            <a:endParaRPr lang="en-US">
              <a:solidFill>
                <a:prstClr val="black">
                  <a:lumMod val="75000"/>
                  <a:lumOff val="25000"/>
                </a:prstClr>
              </a:solidFill>
            </a:endParaRPr>
          </a:p>
        </p:txBody>
      </p:sp>
      <p:sp>
        <p:nvSpPr>
          <p:cNvPr id="6" name="Slide Number Placeholder 5"/>
          <p:cNvSpPr>
            <a:spLocks noGrp="1"/>
          </p:cNvSpPr>
          <p:nvPr>
            <p:ph type="sldNum" sz="quarter" idx="12"/>
          </p:nvPr>
        </p:nvSpPr>
        <p:spPr>
          <a:xfrm>
            <a:off x="8608357" y="6542203"/>
            <a:ext cx="2742486" cy="179273"/>
          </a:xfrm>
          <a:prstGeom prst="rect">
            <a:avLst/>
          </a:prstGeom>
        </p:spPr>
        <p:txBody>
          <a:bodyPr/>
          <a:lstStyle>
            <a:lvl1pPr>
              <a:defRPr>
                <a:solidFill>
                  <a:schemeClr val="tx1">
                    <a:lumMod val="75000"/>
                    <a:lumOff val="25000"/>
                  </a:schemeClr>
                </a:solidFill>
              </a:defRPr>
            </a:lvl1pPr>
          </a:lstStyle>
          <a:p>
            <a:pPr>
              <a:defRPr/>
            </a:pPr>
            <a:fld id="{4B3F6F20-FC0A-4D45-A343-77302A8A0052}" type="slidenum">
              <a:rPr lang="en-US" smtClean="0">
                <a:solidFill>
                  <a:prstClr val="black">
                    <a:lumMod val="75000"/>
                    <a:lumOff val="25000"/>
                  </a:prstClr>
                </a:solidFill>
              </a:rPr>
              <a:pPr>
                <a:defRPr/>
              </a:pPr>
              <a:t>‹#›</a:t>
            </a:fld>
            <a:endParaRPr lang="en-US">
              <a:solidFill>
                <a:prstClr val="black">
                  <a:lumMod val="75000"/>
                  <a:lumOff val="25000"/>
                </a:prstClr>
              </a:solidFill>
            </a:endParaRPr>
          </a:p>
        </p:txBody>
      </p:sp>
    </p:spTree>
    <p:extLst>
      <p:ext uri="{BB962C8B-B14F-4D97-AF65-F5344CB8AC3E}">
        <p14:creationId xmlns:p14="http://schemas.microsoft.com/office/powerpoint/2010/main" val="20100845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612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07380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84105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1478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Tree>
    <p:extLst>
      <p:ext uri="{BB962C8B-B14F-4D97-AF65-F5344CB8AC3E}">
        <p14:creationId xmlns:p14="http://schemas.microsoft.com/office/powerpoint/2010/main" val="16040039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rtlCol="0">
            <a:norm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Tree>
    <p:extLst>
      <p:ext uri="{BB962C8B-B14F-4D97-AF65-F5344CB8AC3E}">
        <p14:creationId xmlns:p14="http://schemas.microsoft.com/office/powerpoint/2010/main" val="18111358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290" y="1648048"/>
            <a:ext cx="7972341" cy="3732027"/>
          </a:xfrm>
          <a:prstGeom prst="rect">
            <a:avLst/>
          </a:prstGeom>
          <a:solidFill>
            <a:schemeClr val="accent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961" y="2379286"/>
            <a:ext cx="6697000" cy="2269549"/>
          </a:xfrm>
          <a:prstGeom prst="rect">
            <a:avLst/>
          </a:prstGeom>
        </p:spPr>
      </p:pic>
      <p:pic>
        <p:nvPicPr>
          <p:cNvPr id="4"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01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955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4257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6733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4011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641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04021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0786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680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0"/>
            <a:ext cx="8065659"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408" y="6041178"/>
            <a:ext cx="1613144" cy="346755"/>
          </a:xfrm>
          <a:prstGeom prst="rect">
            <a:avLst/>
          </a:prstGeom>
        </p:spPr>
      </p:pic>
    </p:spTree>
    <p:extLst>
      <p:ext uri="{BB962C8B-B14F-4D97-AF65-F5344CB8AC3E}">
        <p14:creationId xmlns:p14="http://schemas.microsoft.com/office/powerpoint/2010/main" val="3854741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5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02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0185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4"/>
          </a:xfrm>
          <a:prstGeom prst="rect">
            <a:avLst/>
          </a:prstGeom>
        </p:spPr>
      </p:pic>
    </p:spTree>
    <p:extLst>
      <p:ext uri="{BB962C8B-B14F-4D97-AF65-F5344CB8AC3E}">
        <p14:creationId xmlns:p14="http://schemas.microsoft.com/office/powerpoint/2010/main" val="31210788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72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3/31/2016</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3694064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87096" cy="6858000"/>
          </a:xfrm>
          <a:prstGeom prst="rect">
            <a:avLst/>
          </a:prstGeom>
        </p:spPr>
      </p:pic>
      <p:grpSp>
        <p:nvGrpSpPr>
          <p:cNvPr id="23" name="Group 22"/>
          <p:cNvGrpSpPr>
            <a:grpSpLocks noChangeAspect="1"/>
          </p:cNvGrpSpPr>
          <p:nvPr userDrawn="1"/>
        </p:nvGrpSpPr>
        <p:grpSpPr bwMode="gray">
          <a:xfrm>
            <a:off x="448408" y="380757"/>
            <a:ext cx="1647931" cy="353933"/>
            <a:chOff x="457200" y="1643393"/>
            <a:chExt cx="4492753" cy="964540"/>
          </a:xfrm>
        </p:grpSpPr>
        <p:pic>
          <p:nvPicPr>
            <p:cNvPr id="24" name="Picture 23"/>
            <p:cNvPicPr>
              <a:picLocks noChangeAspect="1"/>
            </p:cNvPicPr>
            <p:nvPr/>
          </p:nvPicPr>
          <p:blipFill>
            <a:blip r:embed="rId3"/>
            <a:stretch>
              <a:fillRect/>
            </a:stretch>
          </p:blipFill>
          <p:spPr bwMode="gray">
            <a:xfrm>
              <a:off x="457200" y="1643393"/>
              <a:ext cx="964540" cy="964540"/>
            </a:xfrm>
            <a:prstGeom prst="rect">
              <a:avLst/>
            </a:prstGeom>
          </p:spPr>
        </p:pic>
        <p:sp>
          <p:nvSpPr>
            <p:cNvPr id="2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4" name="Rectangle 3"/>
          <p:cNvSpPr/>
          <p:nvPr userDrawn="1"/>
        </p:nvSpPr>
        <p:spPr bwMode="auto">
          <a:xfrm>
            <a:off x="267550" y="2983822"/>
            <a:ext cx="6274959" cy="3406898"/>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lvl="0"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169" y="2983822"/>
            <a:ext cx="6274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550" y="4776907"/>
            <a:ext cx="6274896" cy="1610682"/>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25659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48408" y="6041472"/>
            <a:ext cx="1647931"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48391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547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784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81019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56848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1070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700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64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491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54252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33747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6670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81552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431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2050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1189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1131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2668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5857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151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6041034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472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Nokia - Connecting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6343" y="1502858"/>
            <a:ext cx="4934144" cy="4187676"/>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666" y="1928777"/>
            <a:ext cx="4347864" cy="1473450"/>
          </a:xfrm>
          <a:prstGeom prst="rect">
            <a:avLst/>
          </a:prstGeom>
        </p:spPr>
      </p:pic>
      <p:sp>
        <p:nvSpPr>
          <p:cNvPr id="5" name="Title 1"/>
          <p:cNvSpPr>
            <a:spLocks noGrp="1"/>
          </p:cNvSpPr>
          <p:nvPr>
            <p:ph type="ctrTitle" hasCustomPrompt="1"/>
          </p:nvPr>
        </p:nvSpPr>
        <p:spPr>
          <a:xfrm>
            <a:off x="527666" y="3678865"/>
            <a:ext cx="4712820" cy="712382"/>
          </a:xfrm>
        </p:spPr>
        <p:txBody>
          <a:bodyPr anchor="ctr" anchorCtr="0"/>
          <a:lstStyle>
            <a:lvl1pPr algn="l">
              <a:defRPr sz="2799" baseline="0">
                <a:solidFill>
                  <a:schemeClr val="bg1"/>
                </a:solidFill>
              </a:defRPr>
            </a:lvl1pPr>
          </a:lstStyle>
          <a:p>
            <a:r>
              <a:rPr lang="en-US" dirty="0"/>
              <a:t>Course name</a:t>
            </a:r>
          </a:p>
        </p:txBody>
      </p:sp>
      <p:sp>
        <p:nvSpPr>
          <p:cNvPr id="6" name="Title 1"/>
          <p:cNvSpPr txBox="1">
            <a:spLocks/>
          </p:cNvSpPr>
          <p:nvPr/>
        </p:nvSpPr>
        <p:spPr bwMode="auto">
          <a:xfrm>
            <a:off x="523750" y="5011108"/>
            <a:ext cx="4716736"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1999" dirty="0" err="1"/>
              <a:t>Technology</a:t>
            </a:r>
            <a:r>
              <a:rPr lang="fr-FR" sz="1999" dirty="0"/>
              <a:t> </a:t>
            </a:r>
            <a:r>
              <a:rPr lang="fr-FR" sz="1999" baseline="0" dirty="0" err="1"/>
              <a:t>Oriented</a:t>
            </a:r>
            <a:r>
              <a:rPr lang="fr-FR" sz="1999" baseline="0" dirty="0"/>
              <a:t> Course</a:t>
            </a:r>
            <a:endParaRPr lang="en-US" sz="1999" dirty="0"/>
          </a:p>
        </p:txBody>
      </p:sp>
      <p:sp>
        <p:nvSpPr>
          <p:cNvPr id="7" name="Subtitle 2"/>
          <p:cNvSpPr>
            <a:spLocks noGrp="1"/>
          </p:cNvSpPr>
          <p:nvPr>
            <p:ph type="subTitle" idx="1" hasCustomPrompt="1"/>
          </p:nvPr>
        </p:nvSpPr>
        <p:spPr>
          <a:xfrm>
            <a:off x="523750" y="4455817"/>
            <a:ext cx="4716736" cy="491497"/>
          </a:xfrm>
        </p:spPr>
        <p:txBody>
          <a:bodyPr/>
          <a:lstStyle>
            <a:lvl1pPr marL="0" indent="0" algn="l">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Speaker name</a:t>
            </a:r>
          </a:p>
        </p:txBody>
      </p:sp>
    </p:spTree>
    <p:extLst>
      <p:ext uri="{BB962C8B-B14F-4D97-AF65-F5344CB8AC3E}">
        <p14:creationId xmlns:p14="http://schemas.microsoft.com/office/powerpoint/2010/main" val="1587966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321637" y="1696521"/>
            <a:ext cx="9141619" cy="2387600"/>
          </a:xfrm>
        </p:spPr>
        <p:txBody>
          <a:bodyPr anchor="ctr" anchorCtr="0"/>
          <a:lstStyle>
            <a:lvl1pPr algn="ctr">
              <a:defRPr sz="5998" baseline="0">
                <a:solidFill>
                  <a:schemeClr val="bg1"/>
                </a:solidFill>
              </a:defRPr>
            </a:lvl1pPr>
          </a:lstStyle>
          <a:p>
            <a:r>
              <a:rPr lang="en-US" dirty="0"/>
              <a:t>Module/Section name</a:t>
            </a:r>
          </a:p>
        </p:txBody>
      </p:sp>
      <p:sp>
        <p:nvSpPr>
          <p:cNvPr id="9" name="Subtitle 2"/>
          <p:cNvSpPr>
            <a:spLocks noGrp="1"/>
          </p:cNvSpPr>
          <p:nvPr>
            <p:ph type="subTitle" idx="1"/>
          </p:nvPr>
        </p:nvSpPr>
        <p:spPr>
          <a:xfrm>
            <a:off x="1321637" y="4176196"/>
            <a:ext cx="9141619" cy="1342102"/>
          </a:xfrm>
        </p:spPr>
        <p:txBody>
          <a:bodyPr anchor="ctr" anchorCtr="0"/>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9124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01988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5301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472142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54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5BEF26BF-8672-4EA4-9BB6-08E1DBD7B273}" type="datetimeFigureOut">
              <a:rPr lang="en-US"/>
              <a:pPr>
                <a:defRPr/>
              </a:pPr>
              <a:t>3/31/2016</a:t>
            </a:fld>
            <a:endParaRPr lang="en-US"/>
          </a:p>
        </p:txBody>
      </p:sp>
      <p:sp>
        <p:nvSpPr>
          <p:cNvPr id="5"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07B36776-1FD6-44F6-8F7C-DD7663F56A35}" type="slidenum">
              <a:rPr lang="en-US"/>
              <a:pPr>
                <a:defRPr/>
              </a:pPr>
              <a:t>‹#›</a:t>
            </a:fld>
            <a:endParaRPr lang="en-US"/>
          </a:p>
        </p:txBody>
      </p:sp>
    </p:spTree>
    <p:extLst>
      <p:ext uri="{BB962C8B-B14F-4D97-AF65-F5344CB8AC3E}">
        <p14:creationId xmlns:p14="http://schemas.microsoft.com/office/powerpoint/2010/main" val="247116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9330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solidFill>
                  <a:schemeClr val="tx1">
                    <a:lumMod val="50000"/>
                    <a:lumOff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solidFill>
                  <a:schemeClr val="tx1">
                    <a:lumMod val="50000"/>
                    <a:lumOff val="5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0881235A-5CC1-43F2-BF0F-B02FA8A5F859}" type="datetimeFigureOut">
              <a:rPr lang="en-US"/>
              <a:pPr>
                <a:defRPr/>
              </a:pPr>
              <a:t>3/31/2016</a:t>
            </a:fld>
            <a:endParaRPr lang="en-US"/>
          </a:p>
        </p:txBody>
      </p:sp>
      <p:sp>
        <p:nvSpPr>
          <p:cNvPr id="8"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23F5E651-5888-44F0-9248-25F05AC6A5F6}" type="slidenum">
              <a:rPr lang="en-US"/>
              <a:pPr>
                <a:defRPr/>
              </a:pPr>
              <a:t>‹#›</a:t>
            </a:fld>
            <a:endParaRPr lang="en-US"/>
          </a:p>
        </p:txBody>
      </p:sp>
    </p:spTree>
    <p:extLst>
      <p:ext uri="{BB962C8B-B14F-4D97-AF65-F5344CB8AC3E}">
        <p14:creationId xmlns:p14="http://schemas.microsoft.com/office/powerpoint/2010/main" val="3848352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8C64A631-16D6-43B4-B2B8-D2745A41FD18}" type="datetimeFigureOut">
              <a:rPr lang="en-US"/>
              <a:pPr>
                <a:defRPr/>
              </a:pPr>
              <a:t>3/31/2016</a:t>
            </a:fld>
            <a:endParaRPr lang="en-US"/>
          </a:p>
        </p:txBody>
      </p:sp>
      <p:sp>
        <p:nvSpPr>
          <p:cNvPr id="4"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4815E68E-E3E4-4B3B-9DD9-8BEA9652893A}" type="slidenum">
              <a:rPr lang="en-US"/>
              <a:pPr>
                <a:defRPr/>
              </a:pPr>
              <a:t>‹#›</a:t>
            </a:fld>
            <a:endParaRPr lang="en-US"/>
          </a:p>
        </p:txBody>
      </p:sp>
    </p:spTree>
    <p:extLst>
      <p:ext uri="{BB962C8B-B14F-4D97-AF65-F5344CB8AC3E}">
        <p14:creationId xmlns:p14="http://schemas.microsoft.com/office/powerpoint/2010/main" val="1086186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6E77A75F-FB30-4710-9869-B489172D46C5}" type="datetimeFigureOut">
              <a:rPr lang="en-US"/>
              <a:pPr>
                <a:defRPr/>
              </a:pPr>
              <a:t>3/31/2016</a:t>
            </a:fld>
            <a:endParaRPr lang="en-US"/>
          </a:p>
        </p:txBody>
      </p:sp>
      <p:sp>
        <p:nvSpPr>
          <p:cNvPr id="3"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84933520-7A52-484E-BFBD-AFAC9220AB40}" type="slidenum">
              <a:rPr lang="en-US"/>
              <a:pPr>
                <a:defRPr/>
              </a:pPr>
              <a:t>‹#›</a:t>
            </a:fld>
            <a:endParaRPr lang="en-US"/>
          </a:p>
        </p:txBody>
      </p:sp>
    </p:spTree>
    <p:extLst>
      <p:ext uri="{BB962C8B-B14F-4D97-AF65-F5344CB8AC3E}">
        <p14:creationId xmlns:p14="http://schemas.microsoft.com/office/powerpoint/2010/main" val="10242287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24A7ED98-BF65-4219-A702-3CEB65FCBC97}" type="datetimeFigureOut">
              <a:rPr lang="en-US"/>
              <a:pPr>
                <a:defRPr/>
              </a:pPr>
              <a:t>3/31/2016</a:t>
            </a:fld>
            <a:endParaRPr lang="en-US"/>
          </a:p>
        </p:txBody>
      </p:sp>
      <p:sp>
        <p:nvSpPr>
          <p:cNvPr id="6"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8069EF77-C37C-43FD-9AED-8A1284AD8B23}" type="slidenum">
              <a:rPr lang="en-US"/>
              <a:pPr>
                <a:defRPr/>
              </a:pPr>
              <a:t>‹#›</a:t>
            </a:fld>
            <a:endParaRPr lang="en-US"/>
          </a:p>
        </p:txBody>
      </p:sp>
    </p:spTree>
    <p:extLst>
      <p:ext uri="{BB962C8B-B14F-4D97-AF65-F5344CB8AC3E}">
        <p14:creationId xmlns:p14="http://schemas.microsoft.com/office/powerpoint/2010/main" val="24815443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rtlCol="0">
            <a:norm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A09A2D49-05E1-4B07-ABF1-0706D4308DE0}" type="datetimeFigureOut">
              <a:rPr lang="en-US"/>
              <a:pPr>
                <a:defRPr/>
              </a:pPr>
              <a:t>3/31/2016</a:t>
            </a:fld>
            <a:endParaRPr lang="en-US"/>
          </a:p>
        </p:txBody>
      </p:sp>
      <p:sp>
        <p:nvSpPr>
          <p:cNvPr id="6"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F8CEDEEC-C314-4E1F-8A03-BB2B19611930}" type="slidenum">
              <a:rPr lang="en-US"/>
              <a:pPr>
                <a:defRPr/>
              </a:pPr>
              <a:t>‹#›</a:t>
            </a:fld>
            <a:endParaRPr lang="en-US"/>
          </a:p>
        </p:txBody>
      </p:sp>
    </p:spTree>
    <p:extLst>
      <p:ext uri="{BB962C8B-B14F-4D97-AF65-F5344CB8AC3E}">
        <p14:creationId xmlns:p14="http://schemas.microsoft.com/office/powerpoint/2010/main" val="38053450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30290" y="1648048"/>
            <a:ext cx="7972341" cy="3732027"/>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961" y="2379286"/>
            <a:ext cx="6697000" cy="2269549"/>
          </a:xfrm>
          <a:prstGeom prst="rect">
            <a:avLst/>
          </a:prstGeom>
        </p:spPr>
      </p:pic>
      <p:pic>
        <p:nvPicPr>
          <p:cNvPr id="5" name="Picture 2" descr="Nokia - Connecting Peop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85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84980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69" y="2983822"/>
            <a:ext cx="6274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550" y="4776907"/>
            <a:ext cx="6274896" cy="1610682"/>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6158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243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3369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9568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7900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3488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8375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19280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77521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98886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342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342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6469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8775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4511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8391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9252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3516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621189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69943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546703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49706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8715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342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342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8081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2182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306343" y="1502858"/>
            <a:ext cx="4934144" cy="4187676"/>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666" y="1928777"/>
            <a:ext cx="4347864" cy="1473450"/>
          </a:xfrm>
          <a:prstGeom prst="rect">
            <a:avLst/>
          </a:prstGeom>
        </p:spPr>
      </p:pic>
      <p:sp>
        <p:nvSpPr>
          <p:cNvPr id="7" name="Title 1"/>
          <p:cNvSpPr>
            <a:spLocks noGrp="1"/>
          </p:cNvSpPr>
          <p:nvPr>
            <p:ph type="ctrTitle" hasCustomPrompt="1"/>
          </p:nvPr>
        </p:nvSpPr>
        <p:spPr>
          <a:xfrm>
            <a:off x="527666" y="3678865"/>
            <a:ext cx="4712820" cy="712382"/>
          </a:xfrm>
        </p:spPr>
        <p:txBody>
          <a:bodyPr anchor="ctr" anchorCtr="0"/>
          <a:lstStyle>
            <a:lvl1pPr algn="l">
              <a:defRPr sz="2799" baseline="0">
                <a:solidFill>
                  <a:schemeClr val="bg1"/>
                </a:solidFill>
              </a:defRPr>
            </a:lvl1pPr>
          </a:lstStyle>
          <a:p>
            <a:r>
              <a:rPr lang="en-US" dirty="0"/>
              <a:t>Course name</a:t>
            </a:r>
          </a:p>
        </p:txBody>
      </p:sp>
      <p:sp>
        <p:nvSpPr>
          <p:cNvPr id="10" name="Title 1"/>
          <p:cNvSpPr txBox="1">
            <a:spLocks/>
          </p:cNvSpPr>
          <p:nvPr userDrawn="1"/>
        </p:nvSpPr>
        <p:spPr bwMode="auto">
          <a:xfrm>
            <a:off x="523750" y="5011108"/>
            <a:ext cx="4716736"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1999" dirty="0"/>
              <a:t>Soft</a:t>
            </a:r>
            <a:r>
              <a:rPr lang="fr-FR" sz="1999" baseline="0" dirty="0"/>
              <a:t> </a:t>
            </a:r>
            <a:r>
              <a:rPr lang="fr-FR" sz="1999" baseline="0" dirty="0" err="1"/>
              <a:t>Skills</a:t>
            </a:r>
            <a:r>
              <a:rPr lang="fr-FR" sz="1999" baseline="0" dirty="0"/>
              <a:t> Course</a:t>
            </a:r>
            <a:endParaRPr lang="en-US" sz="1999" dirty="0"/>
          </a:p>
        </p:txBody>
      </p:sp>
      <p:sp>
        <p:nvSpPr>
          <p:cNvPr id="11" name="Subtitle 2"/>
          <p:cNvSpPr>
            <a:spLocks noGrp="1"/>
          </p:cNvSpPr>
          <p:nvPr>
            <p:ph type="subTitle" idx="1" hasCustomPrompt="1"/>
          </p:nvPr>
        </p:nvSpPr>
        <p:spPr>
          <a:xfrm>
            <a:off x="523750" y="4455817"/>
            <a:ext cx="4716736" cy="491497"/>
          </a:xfrm>
        </p:spPr>
        <p:txBody>
          <a:bodyPr/>
          <a:lstStyle>
            <a:lvl1pPr marL="0" indent="0" algn="l">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Speaker name</a:t>
            </a:r>
          </a:p>
        </p:txBody>
      </p:sp>
      <p:pic>
        <p:nvPicPr>
          <p:cNvPr id="12"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0716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637" y="1696521"/>
            <a:ext cx="9141619" cy="2387600"/>
          </a:xfrm>
        </p:spPr>
        <p:txBody>
          <a:bodyPr anchor="ctr" anchorCtr="0"/>
          <a:lstStyle>
            <a:lvl1pPr algn="ctr">
              <a:defRPr sz="5998"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637" y="4176196"/>
            <a:ext cx="9141619" cy="1342102"/>
          </a:xfrm>
        </p:spPr>
        <p:txBody>
          <a:bodyPr anchor="ctr" anchorCtr="0"/>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487130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38042518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746512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3690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560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590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8C64A631-16D6-43B4-B2B8-D2745A41FD18}" type="datetimeFigureOut">
              <a:rPr lang="en-US">
                <a:solidFill>
                  <a:prstClr val="black">
                    <a:tint val="75000"/>
                  </a:prstClr>
                </a:solidFill>
              </a:rPr>
              <a:pPr>
                <a:defRPr/>
              </a:pPr>
              <a:t>3/31/2016</a:t>
            </a:fld>
            <a:endParaRPr lang="en-US">
              <a:solidFill>
                <a:prstClr val="black">
                  <a:tint val="75000"/>
                </a:prstClr>
              </a:solidFill>
            </a:endParaRPr>
          </a:p>
        </p:txBody>
      </p:sp>
      <p:sp>
        <p:nvSpPr>
          <p:cNvPr id="4"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4815E68E-E3E4-4B3B-9DD9-8BEA9652893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17134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6E77A75F-FB30-4710-9869-B489172D46C5}" type="datetimeFigureOut">
              <a:rPr lang="en-US">
                <a:solidFill>
                  <a:prstClr val="black">
                    <a:tint val="75000"/>
                  </a:prstClr>
                </a:solidFill>
              </a:rPr>
              <a:pPr>
                <a:defRPr/>
              </a:pPr>
              <a:t>3/31/2016</a:t>
            </a:fld>
            <a:endParaRPr lang="en-US">
              <a:solidFill>
                <a:prstClr val="black">
                  <a:tint val="75000"/>
                </a:prstClr>
              </a:solidFill>
            </a:endParaRPr>
          </a:p>
        </p:txBody>
      </p:sp>
      <p:sp>
        <p:nvSpPr>
          <p:cNvPr id="3"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84933520-7A52-484E-BFBD-AFAC9220AB4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1469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5578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24A7ED98-BF65-4219-A702-3CEB65FCBC97}" type="datetimeFigureOut">
              <a:rPr lang="en-US">
                <a:solidFill>
                  <a:prstClr val="black">
                    <a:tint val="75000"/>
                  </a:prstClr>
                </a:solidFill>
              </a:rPr>
              <a:pPr>
                <a:defRPr/>
              </a:pPr>
              <a:t>3/31/2016</a:t>
            </a:fld>
            <a:endParaRPr lang="en-US">
              <a:solidFill>
                <a:prstClr val="black">
                  <a:tint val="75000"/>
                </a:prstClr>
              </a:solidFill>
            </a:endParaRPr>
          </a:p>
        </p:txBody>
      </p:sp>
      <p:sp>
        <p:nvSpPr>
          <p:cNvPr id="6"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8069EF77-C37C-43FD-9AED-8A1284AD8B2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88903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rtlCol="0">
            <a:norm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3"/>
          <p:cNvSpPr>
            <a:spLocks noGrp="1"/>
          </p:cNvSpPr>
          <p:nvPr>
            <p:ph type="dt" sz="half" idx="10"/>
          </p:nvPr>
        </p:nvSpPr>
        <p:spPr>
          <a:xfrm>
            <a:off x="837982" y="6542203"/>
            <a:ext cx="2742486" cy="179273"/>
          </a:xfrm>
          <a:prstGeom prst="rect">
            <a:avLst/>
          </a:prstGeom>
        </p:spPr>
        <p:txBody>
          <a:bodyPr/>
          <a:lstStyle>
            <a:lvl1pPr>
              <a:defRPr/>
            </a:lvl1pPr>
          </a:lstStyle>
          <a:p>
            <a:pPr>
              <a:defRPr/>
            </a:pPr>
            <a:fld id="{A09A2D49-05E1-4B07-ABF1-0706D4308DE0}" type="datetimeFigureOut">
              <a:rPr lang="en-US">
                <a:solidFill>
                  <a:prstClr val="black">
                    <a:tint val="75000"/>
                  </a:prstClr>
                </a:solidFill>
              </a:rPr>
              <a:pPr>
                <a:defRPr/>
              </a:pPr>
              <a:t>3/31/2016</a:t>
            </a:fld>
            <a:endParaRPr lang="en-US">
              <a:solidFill>
                <a:prstClr val="black">
                  <a:tint val="75000"/>
                </a:prstClr>
              </a:solidFill>
            </a:endParaRPr>
          </a:p>
        </p:txBody>
      </p:sp>
      <p:sp>
        <p:nvSpPr>
          <p:cNvPr id="6" name="Footer Placeholder 4"/>
          <p:cNvSpPr>
            <a:spLocks noGrp="1"/>
          </p:cNvSpPr>
          <p:nvPr>
            <p:ph type="ftr" sz="quarter" idx="11"/>
          </p:nvPr>
        </p:nvSpPr>
        <p:spPr>
          <a:xfrm>
            <a:off x="4037549" y="6542203"/>
            <a:ext cx="4113728"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08357" y="6542203"/>
            <a:ext cx="2742486" cy="179273"/>
          </a:xfrm>
          <a:prstGeom prst="rect">
            <a:avLst/>
          </a:prstGeom>
        </p:spPr>
        <p:txBody>
          <a:bodyPr/>
          <a:lstStyle>
            <a:lvl1pPr>
              <a:defRPr/>
            </a:lvl1pPr>
          </a:lstStyle>
          <a:p>
            <a:pPr>
              <a:defRPr/>
            </a:pPr>
            <a:fld id="{F8CEDEEC-C314-4E1F-8A03-BB2B1961193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81056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290" y="1648048"/>
            <a:ext cx="7972341" cy="3732027"/>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961" y="2379286"/>
            <a:ext cx="6697000"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8733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3814" y="106328"/>
            <a:ext cx="1198400" cy="440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306343" y="1502858"/>
            <a:ext cx="4934144" cy="4187676"/>
          </a:xfrm>
          <a:prstGeom prst="rect">
            <a:avLst/>
          </a:prstGeom>
          <a:solidFill>
            <a:srgbClr val="009AD0">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666" y="1928777"/>
            <a:ext cx="4347864" cy="1473450"/>
          </a:xfrm>
          <a:prstGeom prst="rect">
            <a:avLst/>
          </a:prstGeom>
        </p:spPr>
      </p:pic>
      <p:sp>
        <p:nvSpPr>
          <p:cNvPr id="7" name="Title 1"/>
          <p:cNvSpPr>
            <a:spLocks noGrp="1"/>
          </p:cNvSpPr>
          <p:nvPr>
            <p:ph type="ctrTitle" hasCustomPrompt="1"/>
          </p:nvPr>
        </p:nvSpPr>
        <p:spPr>
          <a:xfrm>
            <a:off x="527666" y="3678865"/>
            <a:ext cx="4712820" cy="712382"/>
          </a:xfrm>
        </p:spPr>
        <p:txBody>
          <a:bodyPr anchor="ctr" anchorCtr="0"/>
          <a:lstStyle>
            <a:lvl1pPr algn="l">
              <a:defRPr sz="2799" baseline="0">
                <a:solidFill>
                  <a:schemeClr val="bg1"/>
                </a:solidFill>
              </a:defRPr>
            </a:lvl1pPr>
          </a:lstStyle>
          <a:p>
            <a:r>
              <a:rPr lang="en-US" dirty="0"/>
              <a:t>Course name</a:t>
            </a:r>
          </a:p>
        </p:txBody>
      </p:sp>
      <p:sp>
        <p:nvSpPr>
          <p:cNvPr id="8" name="Title 1"/>
          <p:cNvSpPr txBox="1">
            <a:spLocks/>
          </p:cNvSpPr>
          <p:nvPr userDrawn="1"/>
        </p:nvSpPr>
        <p:spPr bwMode="auto">
          <a:xfrm>
            <a:off x="523750" y="5011108"/>
            <a:ext cx="4716736"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1999" dirty="0"/>
              <a:t>SME &amp; </a:t>
            </a:r>
            <a:r>
              <a:rPr lang="fr-FR" sz="1999" dirty="0" err="1"/>
              <a:t>Entrepreneurship</a:t>
            </a:r>
            <a:r>
              <a:rPr lang="fr-FR" sz="1999" baseline="0" dirty="0"/>
              <a:t> Course</a:t>
            </a:r>
            <a:endParaRPr lang="en-US" sz="1999" dirty="0"/>
          </a:p>
        </p:txBody>
      </p:sp>
      <p:sp>
        <p:nvSpPr>
          <p:cNvPr id="9" name="Subtitle 2"/>
          <p:cNvSpPr>
            <a:spLocks noGrp="1"/>
          </p:cNvSpPr>
          <p:nvPr>
            <p:ph type="subTitle" idx="1" hasCustomPrompt="1"/>
          </p:nvPr>
        </p:nvSpPr>
        <p:spPr>
          <a:xfrm>
            <a:off x="523750" y="4455817"/>
            <a:ext cx="4716736" cy="491497"/>
          </a:xfrm>
        </p:spPr>
        <p:txBody>
          <a:bodyPr/>
          <a:lstStyle>
            <a:lvl1pPr marL="0" indent="0" algn="l">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Speaker name</a:t>
            </a:r>
          </a:p>
        </p:txBody>
      </p:sp>
    </p:spTree>
    <p:extLst>
      <p:ext uri="{BB962C8B-B14F-4D97-AF65-F5344CB8AC3E}">
        <p14:creationId xmlns:p14="http://schemas.microsoft.com/office/powerpoint/2010/main" val="27830349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637" y="1696521"/>
            <a:ext cx="9141619" cy="2387600"/>
          </a:xfrm>
        </p:spPr>
        <p:txBody>
          <a:bodyPr anchor="ctr" anchorCtr="0"/>
          <a:lstStyle>
            <a:lvl1pPr algn="ctr">
              <a:defRPr sz="5998"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637" y="4176196"/>
            <a:ext cx="9141619" cy="1342102"/>
          </a:xfrm>
        </p:spPr>
        <p:txBody>
          <a:bodyPr anchor="ctr" anchorCtr="0"/>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046132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29891118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344136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358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423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405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9.jp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4.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5.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19.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23.jp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6.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86815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839" userDrawn="1">
          <p15:clr>
            <a:srgbClr val="F26B43"/>
          </p15:clr>
        </p15:guide>
        <p15:guide id="2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23624614"/>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492" y="226902"/>
            <a:ext cx="10512862" cy="73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87005" y="1467293"/>
            <a:ext cx="11063839" cy="47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9991869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Lst>
  <p:transition>
    <p:fade/>
  </p:transition>
  <p:txStyles>
    <p:titleStyle>
      <a:lvl1pPr algn="l" rtl="0" eaLnBrk="1" fontAlgn="base" hangingPunct="1">
        <a:lnSpc>
          <a:spcPct val="90000"/>
        </a:lnSpc>
        <a:spcBef>
          <a:spcPct val="0"/>
        </a:spcBef>
        <a:spcAft>
          <a:spcPct val="0"/>
        </a:spcAft>
        <a:defRPr sz="2799" kern="1200">
          <a:solidFill>
            <a:schemeClr val="accent1"/>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5pPr>
      <a:lvl6pPr marL="457063"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6pPr>
      <a:lvl7pPr marL="914126"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7pPr>
      <a:lvl8pPr marL="1371189"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8pPr>
      <a:lvl9pPr marL="1828251"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9pPr>
    </p:titleStyle>
    <p:bodyStyle>
      <a:lvl1pPr marL="228531" indent="-228531" algn="l" rtl="0" eaLnBrk="1" fontAlgn="base" hangingPunct="1">
        <a:lnSpc>
          <a:spcPct val="90000"/>
        </a:lnSpc>
        <a:spcBef>
          <a:spcPts val="1000"/>
        </a:spcBef>
        <a:spcAft>
          <a:spcPct val="0"/>
        </a:spcAft>
        <a:buClr>
          <a:schemeClr val="accent1"/>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594"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2657"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599720"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6783"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0153" y="365126"/>
            <a:ext cx="11010690" cy="64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40153" y="1403499"/>
            <a:ext cx="11010690" cy="47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71329251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l" rtl="0" eaLnBrk="1" fontAlgn="base" hangingPunct="1">
        <a:lnSpc>
          <a:spcPct val="90000"/>
        </a:lnSpc>
        <a:spcBef>
          <a:spcPct val="0"/>
        </a:spcBef>
        <a:spcAft>
          <a:spcPct val="0"/>
        </a:spcAft>
        <a:defRPr sz="2799" kern="1200">
          <a:solidFill>
            <a:srgbClr val="FC5A1C"/>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5pPr>
      <a:lvl6pPr marL="457063"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6pPr>
      <a:lvl7pPr marL="914126"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7pPr>
      <a:lvl8pPr marL="1371189"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8pPr>
      <a:lvl9pPr marL="1828251"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9pPr>
    </p:titleStyle>
    <p:bodyStyle>
      <a:lvl1pPr marL="228531" indent="-228531" algn="l" rtl="0" eaLnBrk="1" fontAlgn="base" hangingPunct="1">
        <a:lnSpc>
          <a:spcPct val="90000"/>
        </a:lnSpc>
        <a:spcBef>
          <a:spcPts val="10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594"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2657"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599720"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6783"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782" y="365126"/>
            <a:ext cx="11000061" cy="6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50782" y="1435396"/>
            <a:ext cx="11000061" cy="42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691889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l" rtl="0" eaLnBrk="1" fontAlgn="base" hangingPunct="1">
        <a:lnSpc>
          <a:spcPct val="90000"/>
        </a:lnSpc>
        <a:spcBef>
          <a:spcPct val="0"/>
        </a:spcBef>
        <a:spcAft>
          <a:spcPct val="0"/>
        </a:spcAft>
        <a:defRPr sz="2799" kern="1200">
          <a:solidFill>
            <a:schemeClr val="accent6"/>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5pPr>
      <a:lvl6pPr marL="457063"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6pPr>
      <a:lvl7pPr marL="914126"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7pPr>
      <a:lvl8pPr marL="1371189"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8pPr>
      <a:lvl9pPr marL="1828251"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9pPr>
    </p:titleStyle>
    <p:bodyStyle>
      <a:lvl1pPr marL="228531" indent="-228531" algn="l" rtl="0" eaLnBrk="1" fontAlgn="base" hangingPunct="1">
        <a:lnSpc>
          <a:spcPct val="90000"/>
        </a:lnSpc>
        <a:spcBef>
          <a:spcPts val="10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594"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2657"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599720"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6783" indent="-228531" algn="l" rtl="0" eaLnBrk="1" fontAlgn="base" hangingPunct="1">
        <a:lnSpc>
          <a:spcPct val="90000"/>
        </a:lnSpc>
        <a:spcBef>
          <a:spcPts val="500"/>
        </a:spcBef>
        <a:spcAft>
          <a:spcPct val="0"/>
        </a:spcAft>
        <a:buClr>
          <a:schemeClr val="accent1"/>
        </a:buClr>
        <a:buFont typeface="Arial" panose="020B0604020202020204" pitchFamily="34" charset="0"/>
        <a:buChar char="•"/>
        <a:defRPr sz="2399"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2672" y="365126"/>
            <a:ext cx="10968171" cy="79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82672" y="1825625"/>
            <a:ext cx="10968171" cy="390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08429303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rtl="0" eaLnBrk="1" fontAlgn="base" hangingPunct="1">
        <a:lnSpc>
          <a:spcPct val="90000"/>
        </a:lnSpc>
        <a:spcBef>
          <a:spcPct val="0"/>
        </a:spcBef>
        <a:spcAft>
          <a:spcPct val="0"/>
        </a:spcAft>
        <a:defRPr sz="2799" kern="1200">
          <a:solidFill>
            <a:schemeClr val="accent2"/>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5pPr>
      <a:lvl6pPr marL="457063"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6pPr>
      <a:lvl7pPr marL="914126"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7pPr>
      <a:lvl8pPr marL="1371189"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8pPr>
      <a:lvl9pPr marL="1828251" algn="l" rtl="0" eaLnBrk="1" fontAlgn="base" hangingPunct="1">
        <a:lnSpc>
          <a:spcPct val="90000"/>
        </a:lnSpc>
        <a:spcBef>
          <a:spcPct val="0"/>
        </a:spcBef>
        <a:spcAft>
          <a:spcPct val="0"/>
        </a:spcAft>
        <a:defRPr sz="4399">
          <a:solidFill>
            <a:schemeClr val="tx1"/>
          </a:solidFill>
          <a:latin typeface="Calibri Light" panose="020F0302020204030204" pitchFamily="34" charset="0"/>
        </a:defRPr>
      </a:lvl9pPr>
    </p:titleStyle>
    <p:bodyStyle>
      <a:lvl1pPr marL="228531" indent="-228531" algn="l" rtl="0" eaLnBrk="1" fontAlgn="base" hangingPunct="1">
        <a:lnSpc>
          <a:spcPct val="90000"/>
        </a:lnSpc>
        <a:spcBef>
          <a:spcPts val="1000"/>
        </a:spcBef>
        <a:spcAft>
          <a:spcPct val="0"/>
        </a:spcAft>
        <a:buClr>
          <a:schemeClr val="accent2"/>
        </a:buClr>
        <a:buFont typeface="Arial" panose="020B0604020202020204" pitchFamily="34" charset="0"/>
        <a:buChar char="•"/>
        <a:defRPr sz="27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594" indent="-228531" algn="l" rtl="0" eaLnBrk="1" fontAlgn="base" hangingPunct="1">
        <a:lnSpc>
          <a:spcPct val="90000"/>
        </a:lnSpc>
        <a:spcBef>
          <a:spcPts val="500"/>
        </a:spcBef>
        <a:spcAft>
          <a:spcPct val="0"/>
        </a:spcAft>
        <a:buClr>
          <a:schemeClr val="accent2"/>
        </a:buClr>
        <a:buFont typeface="Arial" panose="020B0604020202020204" pitchFamily="34" charset="0"/>
        <a:buChar char="•"/>
        <a:defRPr sz="23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2657" indent="-228531" algn="l" rtl="0" eaLnBrk="1" fontAlgn="base" hangingPunct="1">
        <a:lnSpc>
          <a:spcPct val="90000"/>
        </a:lnSpc>
        <a:spcBef>
          <a:spcPts val="500"/>
        </a:spcBef>
        <a:spcAft>
          <a:spcPct val="0"/>
        </a:spcAft>
        <a:buClr>
          <a:schemeClr val="accent2"/>
        </a:buClr>
        <a:buFont typeface="Arial" panose="020B0604020202020204" pitchFamily="34" charset="0"/>
        <a:buChar char="•"/>
        <a:defRPr sz="1999"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599720" indent="-228531"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6783" indent="-228531"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computershopper.com/feature/how-it-works-platter-based-hard-drive" TargetMode="Externa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download.intel.com/pressroom/images/InsideanSSD.jpg" TargetMode="Externa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2.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2.xml"/><Relationship Id="rId1" Type="http://schemas.openxmlformats.org/officeDocument/2006/relationships/slideLayout" Target="../slideLayouts/slideLayout6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3.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3.xml"/><Relationship Id="rId1" Type="http://schemas.openxmlformats.org/officeDocument/2006/relationships/slideLayout" Target="../slideLayouts/slideLayout7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hyperlink" Target="http://www.dramexchange.com/" TargetMode="Externa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hyperlink" Target="http://technet.microsoft.com/en-us/library/ms190969(v=sql.105).aspx" TargetMode="Externa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SQL Server Internals 101 - </a:t>
            </a:r>
            <a:r>
              <a:rPr lang="ar-EG" sz="2800" dirty="0"/>
              <a:t>باللغة العربية</a:t>
            </a:r>
            <a:br>
              <a:rPr lang="en-US" sz="2800" dirty="0"/>
            </a:br>
            <a:endParaRPr lang="en-US" dirty="0"/>
          </a:p>
        </p:txBody>
      </p:sp>
      <p:sp>
        <p:nvSpPr>
          <p:cNvPr id="4" name="Subtitle 3"/>
          <p:cNvSpPr>
            <a:spLocks noGrp="1"/>
          </p:cNvSpPr>
          <p:nvPr>
            <p:ph type="subTitle" idx="1"/>
          </p:nvPr>
        </p:nvSpPr>
        <p:spPr/>
        <p:txBody>
          <a:bodyPr>
            <a:normAutofit/>
          </a:bodyPr>
          <a:lstStyle/>
          <a:p>
            <a:r>
              <a:rPr lang="it-IT" dirty="0">
                <a:solidFill>
                  <a:schemeClr val="bg1"/>
                </a:solidFill>
              </a:rPr>
              <a:t>Ayman El-Ghazali</a:t>
            </a:r>
          </a:p>
          <a:p>
            <a:endParaRPr lang="it-IT" dirty="0">
              <a:solidFill>
                <a:schemeClr val="bg1"/>
              </a:solidFill>
            </a:endParaRPr>
          </a:p>
        </p:txBody>
      </p:sp>
    </p:spTree>
    <p:extLst>
      <p:ext uri="{BB962C8B-B14F-4D97-AF65-F5344CB8AC3E}">
        <p14:creationId xmlns:p14="http://schemas.microsoft.com/office/powerpoint/2010/main" val="28089201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Special internal page on a data file that tracks all extent allocations for tables, indexes, and partitions</a:t>
            </a:r>
          </a:p>
          <a:p>
            <a:r>
              <a:rPr lang="en-US" dirty="0"/>
              <a:t>Basically, lets SQL Server know what extent belongs to what specific entity</a:t>
            </a:r>
          </a:p>
          <a:p>
            <a:r>
              <a:rPr lang="en-US" dirty="0"/>
              <a:t>Covers a 4GB interval of data</a:t>
            </a:r>
          </a:p>
          <a:p>
            <a:endParaRPr lang="en-US" dirty="0"/>
          </a:p>
        </p:txBody>
      </p:sp>
      <p:sp>
        <p:nvSpPr>
          <p:cNvPr id="2" name="Title 1"/>
          <p:cNvSpPr>
            <a:spLocks noGrp="1"/>
          </p:cNvSpPr>
          <p:nvPr>
            <p:ph type="title"/>
          </p:nvPr>
        </p:nvSpPr>
        <p:spPr/>
        <p:txBody>
          <a:bodyPr/>
          <a:lstStyle/>
          <a:p>
            <a:r>
              <a:rPr lang="en-US" dirty="0"/>
              <a:t>Index Allocation Map (IAM)</a:t>
            </a:r>
          </a:p>
        </p:txBody>
      </p:sp>
    </p:spTree>
    <p:extLst>
      <p:ext uri="{BB962C8B-B14F-4D97-AF65-F5344CB8AC3E}">
        <p14:creationId xmlns:p14="http://schemas.microsoft.com/office/powerpoint/2010/main" val="158021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p:cNvSpPr/>
          <p:nvPr/>
        </p:nvSpPr>
        <p:spPr>
          <a:xfrm>
            <a:off x="2284412" y="0"/>
            <a:ext cx="7796258" cy="6546007"/>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Folded Corner 4"/>
          <p:cNvSpPr/>
          <p:nvPr/>
        </p:nvSpPr>
        <p:spPr>
          <a:xfrm rot="10800000">
            <a:off x="293804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352747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4108588"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4689704"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93804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352747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108587"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689703"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938039" y="403407"/>
            <a:ext cx="3352800" cy="369332"/>
          </a:xfrm>
          <a:prstGeom prst="rect">
            <a:avLst/>
          </a:prstGeom>
          <a:noFill/>
        </p:spPr>
        <p:txBody>
          <a:bodyPr wrap="square" rtlCol="0">
            <a:spAutoFit/>
          </a:bodyPr>
          <a:lstStyle/>
          <a:p>
            <a:r>
              <a:rPr lang="en-US" dirty="0">
                <a:solidFill>
                  <a:schemeClr val="accent6"/>
                </a:solidFill>
              </a:rPr>
              <a:t>Uniform Extents</a:t>
            </a:r>
          </a:p>
        </p:txBody>
      </p:sp>
      <p:sp>
        <p:nvSpPr>
          <p:cNvPr id="14" name="Folded Corner 13"/>
          <p:cNvSpPr/>
          <p:nvPr/>
        </p:nvSpPr>
        <p:spPr>
          <a:xfrm rot="10800000">
            <a:off x="7186008" y="1669207"/>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Folded Corner 14"/>
          <p:cNvSpPr/>
          <p:nvPr/>
        </p:nvSpPr>
        <p:spPr>
          <a:xfrm rot="10800000">
            <a:off x="7775438" y="1669207"/>
            <a:ext cx="533400" cy="68580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Folded Corner 15"/>
          <p:cNvSpPr/>
          <p:nvPr/>
        </p:nvSpPr>
        <p:spPr>
          <a:xfrm rot="10800000">
            <a:off x="8356555" y="1669207"/>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Folded Corner 16"/>
          <p:cNvSpPr/>
          <p:nvPr/>
        </p:nvSpPr>
        <p:spPr>
          <a:xfrm rot="10800000">
            <a:off x="8937671" y="1669207"/>
            <a:ext cx="533400" cy="6858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Folded Corner 17"/>
          <p:cNvSpPr/>
          <p:nvPr/>
        </p:nvSpPr>
        <p:spPr>
          <a:xfrm rot="10800000">
            <a:off x="7186007"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olded Corner 18"/>
          <p:cNvSpPr/>
          <p:nvPr/>
        </p:nvSpPr>
        <p:spPr>
          <a:xfrm rot="10800000">
            <a:off x="7775437" y="907208"/>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0" name="Folded Corner 19"/>
          <p:cNvSpPr/>
          <p:nvPr/>
        </p:nvSpPr>
        <p:spPr>
          <a:xfrm rot="10800000">
            <a:off x="8356554"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Folded Corner 20"/>
          <p:cNvSpPr/>
          <p:nvPr/>
        </p:nvSpPr>
        <p:spPr>
          <a:xfrm rot="10800000">
            <a:off x="8937670" y="907208"/>
            <a:ext cx="533400" cy="68580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TextBox 21"/>
          <p:cNvSpPr txBox="1"/>
          <p:nvPr/>
        </p:nvSpPr>
        <p:spPr>
          <a:xfrm>
            <a:off x="7186007" y="403407"/>
            <a:ext cx="3352800" cy="369332"/>
          </a:xfrm>
          <a:prstGeom prst="rect">
            <a:avLst/>
          </a:prstGeom>
          <a:noFill/>
        </p:spPr>
        <p:txBody>
          <a:bodyPr wrap="square" rtlCol="0">
            <a:spAutoFit/>
          </a:bodyPr>
          <a:lstStyle/>
          <a:p>
            <a:r>
              <a:rPr lang="en-US" dirty="0"/>
              <a:t>Mixed Extent</a:t>
            </a:r>
          </a:p>
        </p:txBody>
      </p:sp>
      <p:sp>
        <p:nvSpPr>
          <p:cNvPr id="31" name="Folded Corner 30"/>
          <p:cNvSpPr/>
          <p:nvPr/>
        </p:nvSpPr>
        <p:spPr>
          <a:xfrm rot="10800000">
            <a:off x="293804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352747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4108588"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4689704"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293804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352747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4108587"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4689703"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olded Corner 38"/>
          <p:cNvSpPr/>
          <p:nvPr/>
        </p:nvSpPr>
        <p:spPr>
          <a:xfrm rot="10800000">
            <a:off x="293804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lded Corner 39"/>
          <p:cNvSpPr/>
          <p:nvPr/>
        </p:nvSpPr>
        <p:spPr>
          <a:xfrm rot="10800000">
            <a:off x="352747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olded Corner 40"/>
          <p:cNvSpPr/>
          <p:nvPr/>
        </p:nvSpPr>
        <p:spPr>
          <a:xfrm rot="10800000">
            <a:off x="4108587"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olded Corner 41"/>
          <p:cNvSpPr/>
          <p:nvPr/>
        </p:nvSpPr>
        <p:spPr>
          <a:xfrm rot="10800000">
            <a:off x="4689703"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olded Corner 42"/>
          <p:cNvSpPr/>
          <p:nvPr/>
        </p:nvSpPr>
        <p:spPr>
          <a:xfrm rot="10800000">
            <a:off x="293803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olded Corner 43"/>
          <p:cNvSpPr/>
          <p:nvPr/>
        </p:nvSpPr>
        <p:spPr>
          <a:xfrm rot="10800000">
            <a:off x="352746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lded Corner 44"/>
          <p:cNvSpPr/>
          <p:nvPr/>
        </p:nvSpPr>
        <p:spPr>
          <a:xfrm rot="10800000">
            <a:off x="4108586"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4689702"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286507" y="1065441"/>
            <a:ext cx="953403" cy="646331"/>
          </a:xfrm>
          <a:prstGeom prst="rect">
            <a:avLst/>
          </a:prstGeom>
          <a:noFill/>
        </p:spPr>
        <p:txBody>
          <a:bodyPr wrap="none" rtlCol="0">
            <a:spAutoFit/>
          </a:bodyPr>
          <a:lstStyle/>
          <a:p>
            <a:r>
              <a:rPr lang="en-US" dirty="0"/>
              <a:t>Extent 1</a:t>
            </a:r>
          </a:p>
          <a:p>
            <a:r>
              <a:rPr lang="en-US" dirty="0"/>
              <a:t>(Table1)</a:t>
            </a:r>
          </a:p>
        </p:txBody>
      </p:sp>
      <p:sp>
        <p:nvSpPr>
          <p:cNvPr id="48" name="TextBox 47"/>
          <p:cNvSpPr txBox="1"/>
          <p:nvPr/>
        </p:nvSpPr>
        <p:spPr>
          <a:xfrm>
            <a:off x="5291642" y="2894242"/>
            <a:ext cx="953403" cy="923330"/>
          </a:xfrm>
          <a:prstGeom prst="rect">
            <a:avLst/>
          </a:prstGeom>
          <a:noFill/>
        </p:spPr>
        <p:txBody>
          <a:bodyPr wrap="none" rtlCol="0">
            <a:spAutoFit/>
          </a:bodyPr>
          <a:lstStyle/>
          <a:p>
            <a:r>
              <a:rPr lang="en-US" dirty="0"/>
              <a:t>Extent 2</a:t>
            </a:r>
          </a:p>
          <a:p>
            <a:r>
              <a:rPr lang="en-US" dirty="0"/>
              <a:t>(Table2)</a:t>
            </a:r>
          </a:p>
          <a:p>
            <a:endParaRPr lang="en-US" dirty="0"/>
          </a:p>
        </p:txBody>
      </p:sp>
      <p:sp>
        <p:nvSpPr>
          <p:cNvPr id="49" name="TextBox 48"/>
          <p:cNvSpPr txBox="1"/>
          <p:nvPr/>
        </p:nvSpPr>
        <p:spPr>
          <a:xfrm>
            <a:off x="5286507" y="4646842"/>
            <a:ext cx="953403" cy="923330"/>
          </a:xfrm>
          <a:prstGeom prst="rect">
            <a:avLst/>
          </a:prstGeom>
          <a:noFill/>
        </p:spPr>
        <p:txBody>
          <a:bodyPr wrap="none" rtlCol="0">
            <a:spAutoFit/>
          </a:bodyPr>
          <a:lstStyle/>
          <a:p>
            <a:r>
              <a:rPr lang="en-US" dirty="0"/>
              <a:t>Extent 3</a:t>
            </a:r>
          </a:p>
          <a:p>
            <a:r>
              <a:rPr lang="en-US" dirty="0"/>
              <a:t>(Table1)</a:t>
            </a:r>
          </a:p>
          <a:p>
            <a:endParaRPr lang="en-US" dirty="0"/>
          </a:p>
        </p:txBody>
      </p:sp>
      <p:sp>
        <p:nvSpPr>
          <p:cNvPr id="50" name="Folded Corner 49"/>
          <p:cNvSpPr/>
          <p:nvPr/>
        </p:nvSpPr>
        <p:spPr>
          <a:xfrm flipH="1" flipV="1">
            <a:off x="1007329"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IAM1</a:t>
            </a:r>
          </a:p>
        </p:txBody>
      </p:sp>
      <p:sp>
        <p:nvSpPr>
          <p:cNvPr id="2" name="TextBox 1"/>
          <p:cNvSpPr txBox="1"/>
          <p:nvPr/>
        </p:nvSpPr>
        <p:spPr>
          <a:xfrm>
            <a:off x="7069788" y="5942467"/>
            <a:ext cx="2667000" cy="369332"/>
          </a:xfrm>
          <a:prstGeom prst="rect">
            <a:avLst/>
          </a:prstGeom>
          <a:noFill/>
        </p:spPr>
        <p:txBody>
          <a:bodyPr wrap="square" rtlCol="0">
            <a:spAutoFit/>
          </a:bodyPr>
          <a:lstStyle/>
          <a:p>
            <a:r>
              <a:rPr lang="en-US" dirty="0"/>
              <a:t>Allocation Bitmaps</a:t>
            </a:r>
          </a:p>
        </p:txBody>
      </p:sp>
      <p:sp>
        <p:nvSpPr>
          <p:cNvPr id="3" name="TextBox 2"/>
          <p:cNvSpPr txBox="1"/>
          <p:nvPr/>
        </p:nvSpPr>
        <p:spPr>
          <a:xfrm>
            <a:off x="6084795" y="773668"/>
            <a:ext cx="847817" cy="369332"/>
          </a:xfrm>
          <a:prstGeom prst="rect">
            <a:avLst/>
          </a:prstGeom>
          <a:noFill/>
        </p:spPr>
        <p:txBody>
          <a:bodyPr wrap="square" rtlCol="0">
            <a:spAutoFit/>
          </a:bodyPr>
          <a:lstStyle/>
          <a:p>
            <a:r>
              <a:rPr lang="en-US" dirty="0"/>
              <a:t>Table3</a:t>
            </a:r>
          </a:p>
        </p:txBody>
      </p:sp>
      <p:cxnSp>
        <p:nvCxnSpPr>
          <p:cNvPr id="29" name="Elbow Connector 28"/>
          <p:cNvCxnSpPr>
            <a:stCxn id="3" idx="2"/>
            <a:endCxn id="14" idx="3"/>
          </p:cNvCxnSpPr>
          <p:nvPr/>
        </p:nvCxnSpPr>
        <p:spPr>
          <a:xfrm rot="16200000" flipH="1">
            <a:off x="6412803" y="1238901"/>
            <a:ext cx="869107" cy="67730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 idx="3"/>
            <a:endCxn id="19" idx="3"/>
          </p:cNvCxnSpPr>
          <p:nvPr/>
        </p:nvCxnSpPr>
        <p:spPr>
          <a:xfrm>
            <a:off x="6932612" y="958334"/>
            <a:ext cx="842825" cy="29177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Bracket 61"/>
          <p:cNvSpPr/>
          <p:nvPr/>
        </p:nvSpPr>
        <p:spPr>
          <a:xfrm rot="5400000">
            <a:off x="8180777" y="1095768"/>
            <a:ext cx="306157" cy="2531512"/>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ight Bracket 62"/>
          <p:cNvSpPr/>
          <p:nvPr/>
        </p:nvSpPr>
        <p:spPr>
          <a:xfrm>
            <a:off x="5043234" y="661694"/>
            <a:ext cx="306157" cy="5434305"/>
          </a:xfrm>
          <a:prstGeom prst="rightBracke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Elbow Connector 68"/>
          <p:cNvCxnSpPr>
            <a:stCxn id="53" idx="3"/>
          </p:cNvCxnSpPr>
          <p:nvPr/>
        </p:nvCxnSpPr>
        <p:spPr>
          <a:xfrm rot="10800000">
            <a:off x="5349393" y="3581403"/>
            <a:ext cx="2441649" cy="186322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2" idx="2"/>
            <a:endCxn id="62" idx="2"/>
          </p:cNvCxnSpPr>
          <p:nvPr/>
        </p:nvCxnSpPr>
        <p:spPr>
          <a:xfrm flipH="1" flipV="1">
            <a:off x="8333856" y="2514603"/>
            <a:ext cx="8456" cy="14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Folded Corner 51"/>
          <p:cNvSpPr/>
          <p:nvPr/>
        </p:nvSpPr>
        <p:spPr>
          <a:xfrm flipH="1" flipV="1">
            <a:off x="8075612" y="392422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SGAM</a:t>
            </a:r>
          </a:p>
        </p:txBody>
      </p:sp>
      <p:sp>
        <p:nvSpPr>
          <p:cNvPr id="53" name="Folded Corner 52"/>
          <p:cNvSpPr/>
          <p:nvPr/>
        </p:nvSpPr>
        <p:spPr>
          <a:xfrm flipH="1" flipV="1">
            <a:off x="7791041" y="4991026"/>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GAM</a:t>
            </a:r>
          </a:p>
        </p:txBody>
      </p:sp>
      <p:sp>
        <p:nvSpPr>
          <p:cNvPr id="54" name="Folded Corner 53"/>
          <p:cNvSpPr/>
          <p:nvPr/>
        </p:nvSpPr>
        <p:spPr>
          <a:xfrm flipH="1" flipV="1">
            <a:off x="8402455" y="4991025"/>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PFS</a:t>
            </a:r>
          </a:p>
        </p:txBody>
      </p:sp>
      <p:sp>
        <p:nvSpPr>
          <p:cNvPr id="56" name="Folded Corner 55"/>
          <p:cNvSpPr/>
          <p:nvPr/>
        </p:nvSpPr>
        <p:spPr>
          <a:xfrm flipH="1" flipV="1">
            <a:off x="1765306"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IAM2</a:t>
            </a:r>
          </a:p>
        </p:txBody>
      </p:sp>
      <p:sp>
        <p:nvSpPr>
          <p:cNvPr id="64" name="Left Bracket 63"/>
          <p:cNvSpPr/>
          <p:nvPr/>
        </p:nvSpPr>
        <p:spPr>
          <a:xfrm>
            <a:off x="2740907" y="856132"/>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p:cNvSpPr/>
          <p:nvPr/>
        </p:nvSpPr>
        <p:spPr>
          <a:xfrm>
            <a:off x="2741612" y="2691740"/>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ket 66"/>
          <p:cNvSpPr/>
          <p:nvPr/>
        </p:nvSpPr>
        <p:spPr>
          <a:xfrm>
            <a:off x="2733830" y="4451206"/>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a:off x="2326626" y="3498006"/>
            <a:ext cx="43963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0" idx="2"/>
            <a:endCxn id="64" idx="1"/>
          </p:cNvCxnSpPr>
          <p:nvPr/>
        </p:nvCxnSpPr>
        <p:spPr>
          <a:xfrm rot="5400000" flipH="1" flipV="1">
            <a:off x="1297737" y="1601233"/>
            <a:ext cx="1419462" cy="1466878"/>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50" idx="0"/>
            <a:endCxn id="67" idx="1"/>
          </p:cNvCxnSpPr>
          <p:nvPr/>
        </p:nvCxnSpPr>
        <p:spPr>
          <a:xfrm rot="16200000" flipH="1">
            <a:off x="1369727" y="3855911"/>
            <a:ext cx="1268405" cy="1459801"/>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491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PFS, GAM and SGAM help SQL Server determine where free space is and how much so that it can allocate it appropriately without having to scan all the pages</a:t>
            </a:r>
          </a:p>
          <a:p>
            <a:r>
              <a:rPr lang="en-US" dirty="0"/>
              <a:t>IAM pages and indexes help SQL Server fulfil queries</a:t>
            </a:r>
          </a:p>
          <a:p>
            <a:r>
              <a:rPr lang="en-US" dirty="0"/>
              <a:t>The take away is that these few pages help keep an internal “directory” for SQL Server to be able to find what it needs quickly and pull back as few pages as necessary</a:t>
            </a:r>
          </a:p>
          <a:p>
            <a:r>
              <a:rPr lang="en-US" dirty="0"/>
              <a:t>It’s all about reduction of cost to the system</a:t>
            </a:r>
          </a:p>
        </p:txBody>
      </p:sp>
      <p:sp>
        <p:nvSpPr>
          <p:cNvPr id="2" name="Title 1"/>
          <p:cNvSpPr>
            <a:spLocks noGrp="1"/>
          </p:cNvSpPr>
          <p:nvPr>
            <p:ph type="title"/>
          </p:nvPr>
        </p:nvSpPr>
        <p:spPr/>
        <p:txBody>
          <a:bodyPr/>
          <a:lstStyle/>
          <a:p>
            <a:r>
              <a:rPr lang="en-US" dirty="0"/>
              <a:t>Does it sound Greek?</a:t>
            </a:r>
          </a:p>
        </p:txBody>
      </p:sp>
    </p:spTree>
    <p:extLst>
      <p:ext uri="{BB962C8B-B14F-4D97-AF65-F5344CB8AC3E}">
        <p14:creationId xmlns:p14="http://schemas.microsoft.com/office/powerpoint/2010/main" val="320026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Query Lifecycle</a:t>
            </a:r>
          </a:p>
        </p:txBody>
      </p:sp>
      <p:graphicFrame>
        <p:nvGraphicFramePr>
          <p:cNvPr id="5" name="Diagram 4"/>
          <p:cNvGraphicFramePr/>
          <p:nvPr>
            <p:extLst>
              <p:ext uri="{D42A27DB-BD31-4B8C-83A1-F6EECF244321}">
                <p14:modId xmlns:p14="http://schemas.microsoft.com/office/powerpoint/2010/main" val="742853331"/>
              </p:ext>
            </p:extLst>
          </p:nvPr>
        </p:nvGraphicFramePr>
        <p:xfrm>
          <a:off x="2436812" y="1066800"/>
          <a:ext cx="7162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5925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FSB</a:t>
            </a:r>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CPU</a:t>
            </a:r>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North Bridge</a:t>
            </a:r>
          </a:p>
          <a:p>
            <a:pPr algn="ctr"/>
            <a:r>
              <a:rPr lang="en-US" dirty="0"/>
              <a:t>(Memory Control)</a:t>
            </a:r>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South Bridge</a:t>
            </a:r>
          </a:p>
          <a:p>
            <a:pPr algn="ctr"/>
            <a:r>
              <a:rPr lang="en-US" dirty="0"/>
              <a:t>(I/O Control)</a:t>
            </a:r>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 DMA</a:t>
            </a:r>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SATA/SAS</a:t>
            </a:r>
            <a:br>
              <a:rPr lang="en-US" dirty="0"/>
            </a:br>
            <a:r>
              <a:rPr lang="en-US" dirty="0"/>
              <a:t>PCI-E</a:t>
            </a:r>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a:solidFill>
                  <a:schemeClr val="bg1"/>
                </a:solidFill>
              </a:rPr>
              <a:t>RAM</a:t>
            </a:r>
          </a:p>
        </p:txBody>
      </p:sp>
    </p:spTree>
    <p:extLst>
      <p:ext uri="{BB962C8B-B14F-4D97-AF65-F5344CB8AC3E}">
        <p14:creationId xmlns:p14="http://schemas.microsoft.com/office/powerpoint/2010/main" val="1463324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419" y="0"/>
            <a:ext cx="12163405" cy="6034148"/>
          </a:xfrm>
        </p:spPr>
      </p:pic>
      <p:sp>
        <p:nvSpPr>
          <p:cNvPr id="2" name="TextBox 1"/>
          <p:cNvSpPr txBox="1"/>
          <p:nvPr/>
        </p:nvSpPr>
        <p:spPr>
          <a:xfrm>
            <a:off x="4418012" y="6338949"/>
            <a:ext cx="7636001" cy="369332"/>
          </a:xfrm>
          <a:prstGeom prst="rect">
            <a:avLst/>
          </a:prstGeom>
          <a:noFill/>
        </p:spPr>
        <p:txBody>
          <a:bodyPr wrap="none" rtlCol="0">
            <a:spAutoFit/>
          </a:bodyPr>
          <a:lstStyle/>
          <a:p>
            <a:r>
              <a:rPr lang="en-US" dirty="0"/>
              <a:t>Refer to the book: Professional SQL Server 2008 Internals and Troubleshooting</a:t>
            </a:r>
          </a:p>
        </p:txBody>
      </p:sp>
    </p:spTree>
    <p:extLst>
      <p:ext uri="{BB962C8B-B14F-4D97-AF65-F5344CB8AC3E}">
        <p14:creationId xmlns:p14="http://schemas.microsoft.com/office/powerpoint/2010/main" val="3548963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304800"/>
            <a:ext cx="11314113" cy="5638800"/>
          </a:xfrm>
        </p:spPr>
      </p:pic>
    </p:spTree>
    <p:extLst>
      <p:ext uri="{BB962C8B-B14F-4D97-AF65-F5344CB8AC3E}">
        <p14:creationId xmlns:p14="http://schemas.microsoft.com/office/powerpoint/2010/main" val="2888183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the Infrastructure Works:</a:t>
            </a:r>
            <a:br>
              <a:rPr lang="en-US" dirty="0"/>
            </a:br>
            <a:endParaRPr lang="en-US" dirty="0"/>
          </a:p>
        </p:txBody>
      </p:sp>
      <p:sp>
        <p:nvSpPr>
          <p:cNvPr id="2" name="Text Placeholder 1"/>
          <p:cNvSpPr>
            <a:spLocks noGrp="1"/>
          </p:cNvSpPr>
          <p:nvPr>
            <p:ph type="body" idx="1"/>
          </p:nvPr>
        </p:nvSpPr>
        <p:spPr/>
        <p:txBody>
          <a:bodyPr/>
          <a:lstStyle/>
          <a:p>
            <a:r>
              <a:rPr lang="en-US" dirty="0"/>
              <a:t>Storage (HDD,SDD,RAID) &amp; Memory</a:t>
            </a:r>
          </a:p>
        </p:txBody>
      </p:sp>
    </p:spTree>
    <p:extLst>
      <p:ext uri="{BB962C8B-B14F-4D97-AF65-F5344CB8AC3E}">
        <p14:creationId xmlns:p14="http://schemas.microsoft.com/office/powerpoint/2010/main" val="13124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09600"/>
            <a:ext cx="9144001" cy="1371600"/>
          </a:xfrm>
        </p:spPr>
        <p:txBody>
          <a:bodyPr/>
          <a:lstStyle/>
          <a:p>
            <a:r>
              <a:rPr lang="en-US" dirty="0"/>
              <a:t>Magnetic</a:t>
            </a:r>
            <a:br>
              <a:rPr lang="en-US" dirty="0"/>
            </a:br>
            <a:r>
              <a:rPr lang="en-US" dirty="0"/>
              <a:t>Storage</a:t>
            </a:r>
          </a:p>
        </p:txBody>
      </p:sp>
      <p:sp>
        <p:nvSpPr>
          <p:cNvPr id="4" name="TextBox 3"/>
          <p:cNvSpPr txBox="1"/>
          <p:nvPr/>
        </p:nvSpPr>
        <p:spPr>
          <a:xfrm>
            <a:off x="1522413" y="6412468"/>
            <a:ext cx="8023479" cy="369332"/>
          </a:xfrm>
          <a:prstGeom prst="rect">
            <a:avLst/>
          </a:prstGeom>
          <a:noFill/>
        </p:spPr>
        <p:txBody>
          <a:bodyPr wrap="none" rtlCol="0">
            <a:spAutoFit/>
          </a:bodyPr>
          <a:lstStyle/>
          <a:p>
            <a:r>
              <a:rPr lang="en-US" dirty="0">
                <a:hlinkClick r:id="rId2"/>
              </a:rPr>
              <a:t>http://www.computershopper.com/feature/how-it-works-platter-based-hard-drive</a:t>
            </a:r>
            <a:endParaRPr lang="en-US" dirty="0"/>
          </a:p>
        </p:txBody>
      </p:sp>
      <p:pic>
        <p:nvPicPr>
          <p:cNvPr id="1026" name="Picture 2" descr="http://www.computershopper.com/var/ezwebin_site/storage/images/media/images/how-it-works-hard-drive/221065-1-eng-US/how-it-works-hard-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2" y="122196"/>
            <a:ext cx="7162800" cy="6342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4212" y="2209800"/>
            <a:ext cx="1402948" cy="1477328"/>
          </a:xfrm>
          <a:prstGeom prst="rect">
            <a:avLst/>
          </a:prstGeom>
          <a:noFill/>
        </p:spPr>
        <p:txBody>
          <a:bodyPr wrap="none" rtlCol="0">
            <a:spAutoFit/>
          </a:bodyPr>
          <a:lstStyle/>
          <a:p>
            <a:r>
              <a:rPr lang="en-US" dirty="0"/>
              <a:t>1 Platter(s)</a:t>
            </a:r>
          </a:p>
          <a:p>
            <a:r>
              <a:rPr lang="en-US" dirty="0"/>
              <a:t>5 Drive Head</a:t>
            </a:r>
          </a:p>
          <a:p>
            <a:r>
              <a:rPr lang="en-US" dirty="0"/>
              <a:t>6 Track(s)</a:t>
            </a:r>
          </a:p>
          <a:p>
            <a:r>
              <a:rPr lang="en-US" dirty="0"/>
              <a:t>7 Sector(s)</a:t>
            </a:r>
          </a:p>
          <a:p>
            <a:r>
              <a:rPr lang="en-US" dirty="0"/>
              <a:t>8 Cluster(s)</a:t>
            </a:r>
          </a:p>
        </p:txBody>
      </p:sp>
      <p:sp>
        <p:nvSpPr>
          <p:cNvPr id="5" name="TextBox 4"/>
          <p:cNvSpPr txBox="1"/>
          <p:nvPr/>
        </p:nvSpPr>
        <p:spPr>
          <a:xfrm>
            <a:off x="455612" y="4495800"/>
            <a:ext cx="2057400" cy="1477328"/>
          </a:xfrm>
          <a:prstGeom prst="rect">
            <a:avLst/>
          </a:prstGeom>
          <a:noFill/>
        </p:spPr>
        <p:txBody>
          <a:bodyPr wrap="square" rtlCol="0">
            <a:spAutoFit/>
          </a:bodyPr>
          <a:lstStyle/>
          <a:p>
            <a:r>
              <a:rPr lang="en-US" dirty="0"/>
              <a:t>* Sector sizes in many modern disks are now 4K in size (previously 512 bytes)</a:t>
            </a:r>
          </a:p>
        </p:txBody>
      </p:sp>
    </p:spTree>
    <p:extLst>
      <p:ext uri="{BB962C8B-B14F-4D97-AF65-F5344CB8AC3E}">
        <p14:creationId xmlns:p14="http://schemas.microsoft.com/office/powerpoint/2010/main" val="1390385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3200" dirty="0"/>
              <a:t>Depending on how you format your partitions (cluster size), disk performance can be affected</a:t>
            </a:r>
          </a:p>
          <a:p>
            <a:r>
              <a:rPr lang="en-US" sz="3200" dirty="0"/>
              <a:t>Microsoft recommends formatting the clusters to 64K allocation units</a:t>
            </a:r>
          </a:p>
          <a:p>
            <a:r>
              <a:rPr lang="en-US" sz="3200" dirty="0"/>
              <a:t>Why? Extents are 64K in size and this can help with Read operations since tables/indexes are organizes in Extents by SQL Server</a:t>
            </a:r>
          </a:p>
          <a:p>
            <a:r>
              <a:rPr lang="en-US" sz="3200" dirty="0"/>
              <a:t>Think of clusters as data “shopping bags”</a:t>
            </a:r>
          </a:p>
          <a:p>
            <a:pPr lvl="1"/>
            <a:r>
              <a:rPr lang="en-US" sz="2000" dirty="0"/>
              <a:t>You could use several huge bags to carry all your groceries</a:t>
            </a:r>
          </a:p>
          <a:p>
            <a:pPr lvl="1"/>
            <a:r>
              <a:rPr lang="en-US" sz="2000" dirty="0"/>
              <a:t>You can use a larger quantity of smaller bags to carry all your groceries</a:t>
            </a:r>
          </a:p>
          <a:p>
            <a:pPr lvl="1"/>
            <a:r>
              <a:rPr lang="en-US" sz="2000" dirty="0"/>
              <a:t>Each bag costs you 5 cents from the grocery store, and all bags are equal in strength</a:t>
            </a:r>
          </a:p>
        </p:txBody>
      </p:sp>
      <p:sp>
        <p:nvSpPr>
          <p:cNvPr id="2" name="Title 1"/>
          <p:cNvSpPr>
            <a:spLocks noGrp="1"/>
          </p:cNvSpPr>
          <p:nvPr>
            <p:ph type="title"/>
          </p:nvPr>
        </p:nvSpPr>
        <p:spPr/>
        <p:txBody>
          <a:bodyPr/>
          <a:lstStyle/>
          <a:p>
            <a:r>
              <a:rPr lang="en-US" dirty="0"/>
              <a:t>Magnetic Storage</a:t>
            </a:r>
          </a:p>
        </p:txBody>
      </p:sp>
    </p:spTree>
    <p:extLst>
      <p:ext uri="{BB962C8B-B14F-4D97-AF65-F5344CB8AC3E}">
        <p14:creationId xmlns:p14="http://schemas.microsoft.com/office/powerpoint/2010/main" val="322045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0"/>
          </p:nvPr>
        </p:nvSpPr>
        <p:spPr/>
        <p:txBody>
          <a:bodyPr>
            <a:normAutofit fontScale="85000" lnSpcReduction="10000"/>
          </a:bodyPr>
          <a:lstStyle/>
          <a:p>
            <a:r>
              <a:rPr lang="en-US" dirty="0"/>
              <a:t>How Data is Stored: Pages &amp; Extents</a:t>
            </a:r>
          </a:p>
          <a:p>
            <a:r>
              <a:rPr lang="en-US" dirty="0"/>
              <a:t>How Data is Retrieved: The Query Lifecycle</a:t>
            </a:r>
          </a:p>
          <a:p>
            <a:r>
              <a:rPr lang="en-US" dirty="0"/>
              <a:t>How the Infrastructure Works: Storage (HDD,SSD,RAID) &amp; Memory</a:t>
            </a:r>
          </a:p>
          <a:p>
            <a:r>
              <a:rPr lang="en-US" dirty="0"/>
              <a:t>Speed Assessment</a:t>
            </a:r>
          </a:p>
          <a:p>
            <a:pPr marL="0" indent="0">
              <a:buNone/>
            </a:pPr>
            <a:endParaRPr lang="en-US" dirty="0"/>
          </a:p>
        </p:txBody>
      </p:sp>
      <p:sp>
        <p:nvSpPr>
          <p:cNvPr id="13" name="Title 1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139132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590799"/>
            <a:ext cx="12188825" cy="2133600"/>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095792" y="190096"/>
            <a:ext cx="9144001" cy="1371600"/>
          </a:xfrm>
        </p:spPr>
        <p:txBody>
          <a:bodyPr>
            <a:normAutofit/>
          </a:bodyPr>
          <a:lstStyle/>
          <a:p>
            <a:r>
              <a:rPr lang="en-US" dirty="0"/>
              <a:t>Allocation Units</a:t>
            </a:r>
            <a:br>
              <a:rPr lang="en-US" dirty="0"/>
            </a:br>
            <a:r>
              <a:rPr lang="en-US" dirty="0"/>
              <a:t>64KB</a:t>
            </a:r>
            <a:br>
              <a:rPr lang="en-US" dirty="0"/>
            </a:br>
            <a:r>
              <a:rPr lang="en-US" dirty="0"/>
              <a:t>1 Physical read per Extent</a:t>
            </a:r>
          </a:p>
        </p:txBody>
      </p:sp>
      <p:sp>
        <p:nvSpPr>
          <p:cNvPr id="4" name="Folded Corner 3"/>
          <p:cNvSpPr/>
          <p:nvPr/>
        </p:nvSpPr>
        <p:spPr>
          <a:xfrm rot="10800000">
            <a:off x="1674814"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264244"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284536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3426477"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1674813"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264243"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2845360"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3426476"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341814" y="3657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4931244" y="3657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5512361" y="3657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6093477" y="3657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4341813" y="28956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4931243" y="28956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5512360" y="28956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6093476" y="28956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700975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759918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olded Corner 21"/>
          <p:cNvSpPr/>
          <p:nvPr/>
        </p:nvSpPr>
        <p:spPr>
          <a:xfrm rot="10800000">
            <a:off x="8180298"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8761414"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7009750"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7599180"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8180297"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8761413"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34431" y="845906"/>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Track</a:t>
            </a:r>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a:t>Sectors</a:t>
            </a:r>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Left Brace 36"/>
          <p:cNvSpPr/>
          <p:nvPr/>
        </p:nvSpPr>
        <p:spPr>
          <a:xfrm rot="5400000">
            <a:off x="2267621"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olded Corner 44"/>
          <p:cNvSpPr/>
          <p:nvPr/>
        </p:nvSpPr>
        <p:spPr>
          <a:xfrm rot="10800000">
            <a:off x="-91505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32562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olded Corner 46"/>
          <p:cNvSpPr/>
          <p:nvPr/>
        </p:nvSpPr>
        <p:spPr>
          <a:xfrm rot="10800000">
            <a:off x="255496"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olded Corner 47"/>
          <p:cNvSpPr/>
          <p:nvPr/>
        </p:nvSpPr>
        <p:spPr>
          <a:xfrm rot="10800000">
            <a:off x="836612"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olded Corner 48"/>
          <p:cNvSpPr/>
          <p:nvPr/>
        </p:nvSpPr>
        <p:spPr>
          <a:xfrm rot="10800000">
            <a:off x="-915052"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p:nvPr/>
        </p:nvSpPr>
        <p:spPr>
          <a:xfrm rot="10800000">
            <a:off x="-325622"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255495"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836611"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olded Corner 52"/>
          <p:cNvSpPr/>
          <p:nvPr/>
        </p:nvSpPr>
        <p:spPr>
          <a:xfrm rot="10800000">
            <a:off x="9650364"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10239794"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10820911"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11402027" y="3657599"/>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9650363"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10239793"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820910"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402026" y="28956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Left Brace 60"/>
          <p:cNvSpPr/>
          <p:nvPr/>
        </p:nvSpPr>
        <p:spPr>
          <a:xfrm rot="5400000">
            <a:off x="-399379"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rot="5400000">
            <a:off x="4934621" y="1465397"/>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p:cNvSpPr/>
          <p:nvPr/>
        </p:nvSpPr>
        <p:spPr>
          <a:xfrm rot="5400000">
            <a:off x="7574655" y="1464589"/>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p:cNvSpPr/>
          <p:nvPr/>
        </p:nvSpPr>
        <p:spPr>
          <a:xfrm rot="5400000">
            <a:off x="10211261" y="146846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Pentagon 64"/>
          <p:cNvSpPr/>
          <p:nvPr/>
        </p:nvSpPr>
        <p:spPr>
          <a:xfrm rot="5400000">
            <a:off x="6368907" y="896431"/>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7570692" y="637157"/>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Drive Head</a:t>
            </a:r>
          </a:p>
        </p:txBody>
      </p:sp>
    </p:spTree>
    <p:extLst>
      <p:ext uri="{BB962C8B-B14F-4D97-AF65-F5344CB8AC3E}">
        <p14:creationId xmlns:p14="http://schemas.microsoft.com/office/powerpoint/2010/main" val="201335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7968" y="2590798"/>
            <a:ext cx="12206793" cy="4267201"/>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0811" y="152400"/>
            <a:ext cx="9144001" cy="1371600"/>
          </a:xfrm>
        </p:spPr>
        <p:txBody>
          <a:bodyPr>
            <a:normAutofit/>
          </a:bodyPr>
          <a:lstStyle/>
          <a:p>
            <a:r>
              <a:rPr lang="en-US" dirty="0"/>
              <a:t>Allocation Units</a:t>
            </a:r>
            <a:br>
              <a:rPr lang="en-US" dirty="0"/>
            </a:br>
            <a:r>
              <a:rPr lang="en-US" dirty="0"/>
              <a:t>4KB</a:t>
            </a:r>
            <a:br>
              <a:rPr lang="en-US" dirty="0"/>
            </a:br>
            <a:r>
              <a:rPr lang="en-US" dirty="0"/>
              <a:t>2 Physical Reads per Page</a:t>
            </a:r>
          </a:p>
        </p:txBody>
      </p:sp>
      <p:sp>
        <p:nvSpPr>
          <p:cNvPr id="29" name="TextBox 28"/>
          <p:cNvSpPr txBox="1"/>
          <p:nvPr/>
        </p:nvSpPr>
        <p:spPr>
          <a:xfrm>
            <a:off x="-17968" y="1981200"/>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Track</a:t>
            </a:r>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a:t>Sectors</a:t>
            </a:r>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Pentagon 64"/>
          <p:cNvSpPr/>
          <p:nvPr/>
        </p:nvSpPr>
        <p:spPr>
          <a:xfrm rot="5400000">
            <a:off x="6582286" y="567950"/>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olded Corner 66"/>
          <p:cNvSpPr/>
          <p:nvPr/>
        </p:nvSpPr>
        <p:spPr>
          <a:xfrm rot="10800000">
            <a:off x="1827211" y="2897214"/>
            <a:ext cx="1295400" cy="132591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lowchart: Process 65"/>
          <p:cNvSpPr/>
          <p:nvPr/>
        </p:nvSpPr>
        <p:spPr>
          <a:xfrm>
            <a:off x="77798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Drive Head</a:t>
            </a:r>
          </a:p>
        </p:txBody>
      </p:sp>
      <p:sp>
        <p:nvSpPr>
          <p:cNvPr id="37" name="Left Brace 36"/>
          <p:cNvSpPr/>
          <p:nvPr/>
        </p:nvSpPr>
        <p:spPr>
          <a:xfrm rot="5400000">
            <a:off x="1512599"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2418810"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olded Corner 17"/>
          <p:cNvSpPr/>
          <p:nvPr/>
        </p:nvSpPr>
        <p:spPr>
          <a:xfrm rot="10800000">
            <a:off x="3757128" y="2897214"/>
            <a:ext cx="1295400" cy="132591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p:cNvSpPr/>
          <p:nvPr/>
        </p:nvSpPr>
        <p:spPr>
          <a:xfrm rot="5400000">
            <a:off x="3442516"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5400000">
            <a:off x="4348727"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olded Corner 20"/>
          <p:cNvSpPr/>
          <p:nvPr/>
        </p:nvSpPr>
        <p:spPr>
          <a:xfrm rot="10800000">
            <a:off x="5696132" y="2897214"/>
            <a:ext cx="1295400" cy="132591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Left Brace 21"/>
          <p:cNvSpPr/>
          <p:nvPr/>
        </p:nvSpPr>
        <p:spPr>
          <a:xfrm rot="5400000">
            <a:off x="5381520"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rot="5400000">
            <a:off x="6287731"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olded Corner 23"/>
          <p:cNvSpPr/>
          <p:nvPr/>
        </p:nvSpPr>
        <p:spPr>
          <a:xfrm rot="10800000">
            <a:off x="7625036" y="2897214"/>
            <a:ext cx="1295400" cy="132591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 Brace 24"/>
          <p:cNvSpPr/>
          <p:nvPr/>
        </p:nvSpPr>
        <p:spPr>
          <a:xfrm rot="5400000">
            <a:off x="7310424"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rot="5400000">
            <a:off x="8216635"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olded Corner 26"/>
          <p:cNvSpPr/>
          <p:nvPr/>
        </p:nvSpPr>
        <p:spPr>
          <a:xfrm rot="10800000">
            <a:off x="9553940" y="2941288"/>
            <a:ext cx="1295400" cy="132591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eft Brace 30"/>
          <p:cNvSpPr/>
          <p:nvPr/>
        </p:nvSpPr>
        <p:spPr>
          <a:xfrm rot="5400000">
            <a:off x="9239328" y="241608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145539" y="242214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6146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131745"/>
            <a:ext cx="9144001" cy="1371600"/>
          </a:xfrm>
        </p:spPr>
        <p:txBody>
          <a:bodyPr/>
          <a:lstStyle/>
          <a:p>
            <a:r>
              <a:rPr lang="en-US" dirty="0"/>
              <a:t>SSD – NAND Flash</a:t>
            </a:r>
          </a:p>
        </p:txBody>
      </p:sp>
      <p:sp>
        <p:nvSpPr>
          <p:cNvPr id="4" name="Rectangle 3"/>
          <p:cNvSpPr/>
          <p:nvPr/>
        </p:nvSpPr>
        <p:spPr>
          <a:xfrm>
            <a:off x="4769193" y="2887580"/>
            <a:ext cx="2819400" cy="2217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8151812" y="2895600"/>
            <a:ext cx="3167104" cy="22098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olded Corner 5"/>
          <p:cNvSpPr/>
          <p:nvPr/>
        </p:nvSpPr>
        <p:spPr>
          <a:xfrm rot="10800000">
            <a:off x="4970246" y="32004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5559676" y="32004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6140793" y="32004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6721909" y="32004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970246" y="39624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5559676" y="39624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6140793" y="39624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721909" y="3962400"/>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Brace 13"/>
          <p:cNvSpPr/>
          <p:nvPr/>
        </p:nvSpPr>
        <p:spPr>
          <a:xfrm rot="5400000">
            <a:off x="5520793" y="1780299"/>
            <a:ext cx="131620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olded Corner 14"/>
          <p:cNvSpPr/>
          <p:nvPr/>
        </p:nvSpPr>
        <p:spPr>
          <a:xfrm rot="10800000">
            <a:off x="8300504" y="3016664"/>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 Brace 23"/>
          <p:cNvSpPr/>
          <p:nvPr/>
        </p:nvSpPr>
        <p:spPr>
          <a:xfrm rot="5400000">
            <a:off x="818125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rot="5400000">
            <a:off x="851688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olded Corner 27"/>
          <p:cNvSpPr/>
          <p:nvPr/>
        </p:nvSpPr>
        <p:spPr>
          <a:xfrm rot="10800000">
            <a:off x="9046944" y="3016664"/>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Brace 28"/>
          <p:cNvSpPr/>
          <p:nvPr/>
        </p:nvSpPr>
        <p:spPr>
          <a:xfrm rot="5400000">
            <a:off x="892769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5400000">
            <a:off x="926332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olded Corner 30"/>
          <p:cNvSpPr/>
          <p:nvPr/>
        </p:nvSpPr>
        <p:spPr>
          <a:xfrm rot="10800000">
            <a:off x="9798842" y="3020675"/>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 Brace 31"/>
          <p:cNvSpPr/>
          <p:nvPr/>
        </p:nvSpPr>
        <p:spPr>
          <a:xfrm rot="5400000">
            <a:off x="9679588" y="2827050"/>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015224" y="281902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olded Corner 33"/>
          <p:cNvSpPr/>
          <p:nvPr/>
        </p:nvSpPr>
        <p:spPr>
          <a:xfrm rot="10800000">
            <a:off x="10556198" y="3016664"/>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p:cNvSpPr/>
          <p:nvPr/>
        </p:nvSpPr>
        <p:spPr>
          <a:xfrm rot="5400000">
            <a:off x="10436944"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5400000">
            <a:off x="10772580"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5197367" y="1775179"/>
            <a:ext cx="2248501" cy="369332"/>
          </a:xfrm>
          <a:prstGeom prst="rect">
            <a:avLst/>
          </a:prstGeom>
          <a:noFill/>
        </p:spPr>
        <p:txBody>
          <a:bodyPr wrap="none" rtlCol="0">
            <a:spAutoFit/>
          </a:bodyPr>
          <a:lstStyle/>
          <a:p>
            <a:r>
              <a:rPr lang="en-US" dirty="0"/>
              <a:t>64KB Allocation Units</a:t>
            </a:r>
          </a:p>
        </p:txBody>
      </p:sp>
      <p:sp>
        <p:nvSpPr>
          <p:cNvPr id="38" name="TextBox 37"/>
          <p:cNvSpPr txBox="1"/>
          <p:nvPr/>
        </p:nvSpPr>
        <p:spPr>
          <a:xfrm>
            <a:off x="8407442" y="1916958"/>
            <a:ext cx="2126672" cy="369332"/>
          </a:xfrm>
          <a:prstGeom prst="rect">
            <a:avLst/>
          </a:prstGeom>
          <a:noFill/>
        </p:spPr>
        <p:txBody>
          <a:bodyPr wrap="none" rtlCol="0">
            <a:spAutoFit/>
          </a:bodyPr>
          <a:lstStyle/>
          <a:p>
            <a:r>
              <a:rPr lang="en-US" dirty="0"/>
              <a:t>4KB Allocation Units</a:t>
            </a:r>
          </a:p>
        </p:txBody>
      </p:sp>
      <p:sp>
        <p:nvSpPr>
          <p:cNvPr id="3" name="TextBox 2"/>
          <p:cNvSpPr txBox="1"/>
          <p:nvPr/>
        </p:nvSpPr>
        <p:spPr>
          <a:xfrm>
            <a:off x="912812" y="6324600"/>
            <a:ext cx="6143798" cy="369332"/>
          </a:xfrm>
          <a:prstGeom prst="rect">
            <a:avLst/>
          </a:prstGeom>
          <a:noFill/>
        </p:spPr>
        <p:txBody>
          <a:bodyPr wrap="none" rtlCol="0">
            <a:spAutoFit/>
          </a:bodyPr>
          <a:lstStyle/>
          <a:p>
            <a:r>
              <a:rPr lang="en-US" dirty="0">
                <a:hlinkClick r:id="rId2"/>
              </a:rPr>
              <a:t>http://download.intel.com/pressroom/images/InsideanSSD.jpg</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35985" y="2572011"/>
            <a:ext cx="4101604" cy="2723679"/>
          </a:xfrm>
          <a:prstGeom prst="rect">
            <a:avLst/>
          </a:prstGeom>
        </p:spPr>
      </p:pic>
      <p:sp>
        <p:nvSpPr>
          <p:cNvPr id="17" name="Striped Right Arrow 16"/>
          <p:cNvSpPr/>
          <p:nvPr/>
        </p:nvSpPr>
        <p:spPr>
          <a:xfrm>
            <a:off x="3387974" y="3299032"/>
            <a:ext cx="1273305" cy="117433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Donut 17"/>
          <p:cNvSpPr/>
          <p:nvPr/>
        </p:nvSpPr>
        <p:spPr>
          <a:xfrm>
            <a:off x="2589212" y="3203084"/>
            <a:ext cx="1107130" cy="144511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0266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051634131"/>
              </p:ext>
            </p:extLst>
          </p:nvPr>
        </p:nvGraphicFramePr>
        <p:xfrm>
          <a:off x="0" y="1600200"/>
          <a:ext cx="9610212" cy="5377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type="body" sz="quarter" idx="10"/>
          </p:nvPr>
        </p:nvSpPr>
        <p:spPr/>
        <p:txBody>
          <a:bodyPr/>
          <a:lstStyle/>
          <a:p>
            <a:r>
              <a:rPr lang="en-US" dirty="0"/>
              <a:t>RAID O (Zero)</a:t>
            </a:r>
          </a:p>
          <a:p>
            <a:r>
              <a:rPr lang="en-US" dirty="0"/>
              <a:t>Reads are divided among hard drives (multiple read heads)</a:t>
            </a:r>
          </a:p>
        </p:txBody>
      </p:sp>
      <p:sp>
        <p:nvSpPr>
          <p:cNvPr id="2" name="Title 1"/>
          <p:cNvSpPr>
            <a:spLocks noGrp="1"/>
          </p:cNvSpPr>
          <p:nvPr>
            <p:ph type="title"/>
          </p:nvPr>
        </p:nvSpPr>
        <p:spPr/>
        <p:txBody>
          <a:bodyPr/>
          <a:lstStyle/>
          <a:p>
            <a:r>
              <a:rPr lang="en-US" dirty="0"/>
              <a:t>RAID Basics</a:t>
            </a:r>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554"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6729"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4220"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8575" y="3429000"/>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46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9925645"/>
              </p:ext>
            </p:extLst>
          </p:nvPr>
        </p:nvGraphicFramePr>
        <p:xfrm>
          <a:off x="-83061" y="1448247"/>
          <a:ext cx="10348402" cy="4532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760412" y="154617"/>
            <a:ext cx="9144001" cy="1371600"/>
          </a:xfrm>
        </p:spPr>
        <p:txBody>
          <a:bodyPr/>
          <a:lstStyle/>
          <a:p>
            <a:r>
              <a:rPr lang="en-US" dirty="0"/>
              <a:t>SAN with RAID</a:t>
            </a:r>
          </a:p>
        </p:txBody>
      </p:sp>
      <p:sp>
        <p:nvSpPr>
          <p:cNvPr id="4" name="Rectangle 3"/>
          <p:cNvSpPr/>
          <p:nvPr/>
        </p:nvSpPr>
        <p:spPr>
          <a:xfrm>
            <a:off x="227012" y="6175506"/>
            <a:ext cx="10038329" cy="369332"/>
          </a:xfrm>
          <a:prstGeom prst="rect">
            <a:avLst/>
          </a:prstGeom>
        </p:spPr>
        <p:txBody>
          <a:bodyPr wrap="square">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1077" y="453744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3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9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5" y="453744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4" y="410406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9704" y="41127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7459" y="410406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377" y="409543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361286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3612864"/>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317948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31881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317948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3170853"/>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264318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264317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22098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2218431"/>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22097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220116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1147" y="171859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53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9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5" y="171859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4" y="12852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9774" y="12938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529" y="128521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3447" y="1276584"/>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647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1520416"/>
          </a:xfrm>
        </p:spPr>
        <p:txBody>
          <a:bodyPr/>
          <a:lstStyle/>
          <a:p>
            <a:r>
              <a:rPr lang="en-US" sz="2800" dirty="0"/>
              <a:t>Entire pages are loaded into RAM (not rows!)</a:t>
            </a:r>
          </a:p>
          <a:p>
            <a:r>
              <a:rPr lang="en-US" sz="2800" dirty="0"/>
              <a:t>Therefore if page is 50% full, 8KB of space is consumed from RAM</a:t>
            </a:r>
          </a:p>
          <a:p>
            <a:r>
              <a:rPr lang="en-US" sz="2800" dirty="0"/>
              <a:t>Imagine if the example below was in GB not KB</a:t>
            </a:r>
          </a:p>
        </p:txBody>
      </p:sp>
      <p:sp>
        <p:nvSpPr>
          <p:cNvPr id="2" name="Title 1"/>
          <p:cNvSpPr>
            <a:spLocks noGrp="1"/>
          </p:cNvSpPr>
          <p:nvPr>
            <p:ph type="title"/>
          </p:nvPr>
        </p:nvSpPr>
        <p:spPr/>
        <p:txBody>
          <a:bodyPr/>
          <a:lstStyle/>
          <a:p>
            <a:r>
              <a:rPr lang="en-US" dirty="0"/>
              <a:t>RAM</a:t>
            </a:r>
          </a:p>
        </p:txBody>
      </p:sp>
      <p:sp>
        <p:nvSpPr>
          <p:cNvPr id="4" name="Rectangle 3"/>
          <p:cNvSpPr/>
          <p:nvPr/>
        </p:nvSpPr>
        <p:spPr>
          <a:xfrm>
            <a:off x="989012" y="304800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1779495"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2360612"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2941728"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3600271"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189701"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770818"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5351934"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5990665"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6580095"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7161212"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7742328"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8406124"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8995554"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9576671"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10157787"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1190065" y="3352801"/>
            <a:ext cx="533400" cy="685800"/>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989012" y="486477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rot="10800000">
            <a:off x="1779495"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2360612"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2941728"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3600271"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4189701"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4770818"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5351934"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5990665"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6580095"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7161212"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7742328"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8406124"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8995554"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9576671"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10157787"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1190065" y="5169571"/>
            <a:ext cx="533400" cy="685800"/>
          </a:xfrm>
          <a:prstGeom prst="foldedCorner">
            <a:avLst/>
          </a:prstGeom>
          <a:gradFill>
            <a:gsLst>
              <a:gs pos="0">
                <a:srgbClr val="00B050"/>
              </a:gs>
              <a:gs pos="43000">
                <a:srgbClr val="92D050"/>
              </a:gs>
              <a:gs pos="48000">
                <a:srgbClr val="FFFF00"/>
              </a:gs>
              <a:gs pos="100000">
                <a:srgbClr val="FFFF0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1019508" y="4202669"/>
            <a:ext cx="7238328" cy="369332"/>
          </a:xfrm>
          <a:prstGeom prst="rect">
            <a:avLst/>
          </a:prstGeom>
          <a:noFill/>
        </p:spPr>
        <p:txBody>
          <a:bodyPr wrap="none" rtlCol="0">
            <a:spAutoFit/>
          </a:bodyPr>
          <a:lstStyle/>
          <a:p>
            <a:r>
              <a:rPr lang="en-US" dirty="0">
                <a:solidFill>
                  <a:schemeClr val="bg1"/>
                </a:solidFill>
              </a:rPr>
              <a:t>128 KB of Data in pages that are full takes up 128KB (Fill Factor 100%)</a:t>
            </a:r>
          </a:p>
        </p:txBody>
      </p:sp>
      <p:sp>
        <p:nvSpPr>
          <p:cNvPr id="40" name="TextBox 39"/>
          <p:cNvSpPr txBox="1"/>
          <p:nvPr/>
        </p:nvSpPr>
        <p:spPr>
          <a:xfrm>
            <a:off x="1017460" y="5993553"/>
            <a:ext cx="7425879" cy="369332"/>
          </a:xfrm>
          <a:prstGeom prst="rect">
            <a:avLst/>
          </a:prstGeom>
          <a:noFill/>
        </p:spPr>
        <p:txBody>
          <a:bodyPr wrap="none" rtlCol="0">
            <a:spAutoFit/>
          </a:bodyPr>
          <a:lstStyle/>
          <a:p>
            <a:r>
              <a:rPr lang="en-US" dirty="0">
                <a:solidFill>
                  <a:schemeClr val="bg1"/>
                </a:solidFill>
              </a:rPr>
              <a:t>64 KB of Data in pages that are half full takes up 128KB (Fill Factor 50%)</a:t>
            </a:r>
          </a:p>
        </p:txBody>
      </p:sp>
    </p:spTree>
    <p:extLst>
      <p:ext uri="{BB962C8B-B14F-4D97-AF65-F5344CB8AC3E}">
        <p14:creationId xmlns:p14="http://schemas.microsoft.com/office/powerpoint/2010/main" val="880285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60329" y="5321366"/>
            <a:ext cx="2125315" cy="114269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p:cNvSpPr>
            <a:spLocks noGrp="1"/>
          </p:cNvSpPr>
          <p:nvPr>
            <p:ph type="body" sz="quarter" idx="10"/>
          </p:nvPr>
        </p:nvSpPr>
        <p:spPr>
          <a:xfrm>
            <a:off x="269169" y="1189177"/>
            <a:ext cx="11650488" cy="3243965"/>
          </a:xfrm>
        </p:spPr>
        <p:txBody>
          <a:bodyPr/>
          <a:lstStyle/>
          <a:p>
            <a:r>
              <a:rPr lang="en-US" sz="2800" dirty="0"/>
              <a:t>Affects CPU usage (negatively but not very noticeable)</a:t>
            </a:r>
          </a:p>
          <a:p>
            <a:r>
              <a:rPr lang="en-US" sz="2800" dirty="0"/>
              <a:t>Pages are then decompressed and take same space in RAM</a:t>
            </a:r>
          </a:p>
          <a:p>
            <a:r>
              <a:rPr lang="en-US" sz="2800" dirty="0"/>
              <a:t>So why do it? Saves I/O which is the real bottleneck! </a:t>
            </a:r>
          </a:p>
          <a:p>
            <a:r>
              <a:rPr lang="en-US" sz="2800" dirty="0"/>
              <a:t>Just think of the math. It will take X% less time to push compressed data from disk to RAM. X% is compression rate.</a:t>
            </a:r>
          </a:p>
          <a:p>
            <a:r>
              <a:rPr lang="en-US" sz="2800" dirty="0"/>
              <a:t>Pages stay compressed in memory until used (*not the entire page, but only the data values of interest; from BOL)</a:t>
            </a:r>
          </a:p>
        </p:txBody>
      </p:sp>
      <p:sp>
        <p:nvSpPr>
          <p:cNvPr id="2" name="Title 1"/>
          <p:cNvSpPr>
            <a:spLocks noGrp="1"/>
          </p:cNvSpPr>
          <p:nvPr>
            <p:ph type="title"/>
          </p:nvPr>
        </p:nvSpPr>
        <p:spPr/>
        <p:txBody>
          <a:bodyPr/>
          <a:lstStyle/>
          <a:p>
            <a:r>
              <a:rPr lang="en-US" dirty="0"/>
              <a:t>What about compression?</a:t>
            </a:r>
          </a:p>
        </p:txBody>
      </p:sp>
      <p:sp>
        <p:nvSpPr>
          <p:cNvPr id="4" name="Folded Corner 3"/>
          <p:cNvSpPr/>
          <p:nvPr/>
        </p:nvSpPr>
        <p:spPr>
          <a:xfrm rot="10800000">
            <a:off x="1909599" y="539400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119703" y="539400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865312" y="4410979"/>
            <a:ext cx="1965603" cy="923330"/>
          </a:xfrm>
          <a:prstGeom prst="rect">
            <a:avLst/>
          </a:prstGeom>
          <a:noFill/>
        </p:spPr>
        <p:txBody>
          <a:bodyPr wrap="none" rtlCol="0">
            <a:spAutoFit/>
          </a:bodyPr>
          <a:lstStyle/>
          <a:p>
            <a:r>
              <a:rPr lang="en-US" dirty="0"/>
              <a:t>64KB pages </a:t>
            </a:r>
          </a:p>
          <a:p>
            <a:r>
              <a:rPr lang="en-US" dirty="0"/>
              <a:t>compressed down </a:t>
            </a:r>
          </a:p>
          <a:p>
            <a:r>
              <a:rPr lang="en-US" dirty="0"/>
              <a:t>to 32KB (50%)</a:t>
            </a:r>
          </a:p>
        </p:txBody>
      </p:sp>
      <p:pic>
        <p:nvPicPr>
          <p:cNvPr id="10"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804" y="5975672"/>
            <a:ext cx="694421" cy="694421"/>
          </a:xfrm>
          <a:prstGeom prst="rect">
            <a:avLst/>
          </a:prstGeom>
          <a:noFill/>
          <a:extLst>
            <a:ext uri="{909E8E84-426E-40DD-AFC4-6F175D3DCCD1}">
              <a14:hiddenFill xmlns:a14="http://schemas.microsoft.com/office/drawing/2010/main">
                <a:solidFill>
                  <a:srgbClr val="FFFFFF"/>
                </a:solidFill>
              </a14:hiddenFill>
            </a:ext>
          </a:extLst>
        </p:spPr>
      </p:pic>
      <p:sp>
        <p:nvSpPr>
          <p:cNvPr id="12" name="Folded Corner 11"/>
          <p:cNvSpPr/>
          <p:nvPr/>
        </p:nvSpPr>
        <p:spPr>
          <a:xfrm rot="10800000">
            <a:off x="5816517" y="5425954"/>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293168" y="5415212"/>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790495" y="5263728"/>
            <a:ext cx="3709670" cy="1200329"/>
          </a:xfrm>
          <a:prstGeom prst="rect">
            <a:avLst/>
          </a:prstGeom>
          <a:noFill/>
        </p:spPr>
        <p:txBody>
          <a:bodyPr wrap="none" rtlCol="0">
            <a:spAutoFit/>
          </a:bodyPr>
          <a:lstStyle/>
          <a:p>
            <a:r>
              <a:rPr lang="en-US" dirty="0"/>
              <a:t>32KB pages </a:t>
            </a:r>
          </a:p>
          <a:p>
            <a:r>
              <a:rPr lang="en-US" dirty="0"/>
              <a:t>decompressed  </a:t>
            </a:r>
          </a:p>
          <a:p>
            <a:r>
              <a:rPr lang="en-US" dirty="0"/>
              <a:t>to 64KB </a:t>
            </a:r>
          </a:p>
          <a:p>
            <a:r>
              <a:rPr lang="en-US" dirty="0"/>
              <a:t>(if all pages had to be decompressed)</a:t>
            </a:r>
          </a:p>
        </p:txBody>
      </p:sp>
      <p:sp>
        <p:nvSpPr>
          <p:cNvPr id="21" name="Notched Right Arrow 20"/>
          <p:cNvSpPr/>
          <p:nvPr/>
        </p:nvSpPr>
        <p:spPr>
          <a:xfrm>
            <a:off x="2848113" y="5094566"/>
            <a:ext cx="2680209" cy="129570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Transfer 32KB</a:t>
            </a:r>
            <a:br>
              <a:rPr lang="en-US" dirty="0"/>
            </a:br>
            <a:r>
              <a:rPr lang="en-US" dirty="0"/>
              <a:t>Decompress</a:t>
            </a:r>
          </a:p>
        </p:txBody>
      </p:sp>
      <p:sp>
        <p:nvSpPr>
          <p:cNvPr id="22" name="Folded Corner 21"/>
          <p:cNvSpPr/>
          <p:nvPr/>
        </p:nvSpPr>
        <p:spPr>
          <a:xfrm rot="10800000">
            <a:off x="1909599" y="569148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2123367" y="569148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2341316" y="539400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2551420" y="539400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2341316" y="569148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2555084" y="5691488"/>
            <a:ext cx="161021" cy="224485"/>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5816517" y="5946804"/>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6293168" y="5936062"/>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6746447" y="5410891"/>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7223098" y="5400149"/>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6746446" y="5936062"/>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7223097" y="5925320"/>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39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663341385"/>
              </p:ext>
            </p:extLst>
          </p:nvPr>
        </p:nvGraphicFramePr>
        <p:xfrm>
          <a:off x="8151812" y="2919831"/>
          <a:ext cx="3704456" cy="1477008"/>
        </p:xfrm>
        <a:graphic>
          <a:graphicData uri="http://schemas.openxmlformats.org/drawingml/2006/table">
            <a:tbl>
              <a:tblPr firstRow="1" bandRow="1">
                <a:tableStyleId>{AF606853-7671-496A-8E4F-DF71F8EC918B}</a:tableStyleId>
              </a:tblPr>
              <a:tblGrid>
                <a:gridCol w="926114">
                  <a:extLst>
                    <a:ext uri="{9D8B030D-6E8A-4147-A177-3AD203B41FA5}">
                      <a16:colId xmlns:a16="http://schemas.microsoft.com/office/drawing/2014/main" val="20000"/>
                    </a:ext>
                  </a:extLst>
                </a:gridCol>
                <a:gridCol w="926114">
                  <a:extLst>
                    <a:ext uri="{9D8B030D-6E8A-4147-A177-3AD203B41FA5}">
                      <a16:colId xmlns:a16="http://schemas.microsoft.com/office/drawing/2014/main" val="20001"/>
                    </a:ext>
                  </a:extLst>
                </a:gridCol>
                <a:gridCol w="926114">
                  <a:extLst>
                    <a:ext uri="{9D8B030D-6E8A-4147-A177-3AD203B41FA5}">
                      <a16:colId xmlns:a16="http://schemas.microsoft.com/office/drawing/2014/main" val="20002"/>
                    </a:ext>
                  </a:extLst>
                </a:gridCol>
                <a:gridCol w="926114">
                  <a:extLst>
                    <a:ext uri="{9D8B030D-6E8A-4147-A177-3AD203B41FA5}">
                      <a16:colId xmlns:a16="http://schemas.microsoft.com/office/drawing/2014/main" val="20003"/>
                    </a:ext>
                  </a:extLst>
                </a:gridCol>
              </a:tblGrid>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ZYNZ1GD3</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ZYNZ1GD4</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ZYNZ1GD5</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ZYNZ1GD6</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ZYNZ1GD7</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ZYNZ1GD8</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ZYNZ1GD9</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ZYNZ1GD10</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1"/>
                  </a:ext>
                </a:extLst>
              </a:tr>
            </a:tbl>
          </a:graphicData>
        </a:graphic>
      </p:graphicFrame>
      <p:sp>
        <p:nvSpPr>
          <p:cNvPr id="3" name="Content Placeholder 2"/>
          <p:cNvSpPr>
            <a:spLocks noGrp="1"/>
          </p:cNvSpPr>
          <p:nvPr>
            <p:ph type="body" sz="quarter" idx="10"/>
          </p:nvPr>
        </p:nvSpPr>
        <p:spPr/>
        <p:txBody>
          <a:bodyPr/>
          <a:lstStyle/>
          <a:p>
            <a:r>
              <a:rPr lang="en-US" dirty="0"/>
              <a:t>Using Hash Buckets</a:t>
            </a:r>
          </a:p>
        </p:txBody>
      </p:sp>
      <p:sp>
        <p:nvSpPr>
          <p:cNvPr id="2" name="Title 1"/>
          <p:cNvSpPr>
            <a:spLocks noGrp="1"/>
          </p:cNvSpPr>
          <p:nvPr>
            <p:ph type="title"/>
          </p:nvPr>
        </p:nvSpPr>
        <p:spPr/>
        <p:txBody>
          <a:bodyPr/>
          <a:lstStyle/>
          <a:p>
            <a:r>
              <a:rPr lang="en-US" dirty="0"/>
              <a:t>How pages are stored in RAM</a:t>
            </a:r>
          </a:p>
        </p:txBody>
      </p:sp>
      <p:graphicFrame>
        <p:nvGraphicFramePr>
          <p:cNvPr id="4" name="Table 3"/>
          <p:cNvGraphicFramePr>
            <a:graphicFrameLocks noGrp="1"/>
          </p:cNvGraphicFramePr>
          <p:nvPr>
            <p:extLst>
              <p:ext uri="{D42A27DB-BD31-4B8C-83A1-F6EECF244321}">
                <p14:modId xmlns:p14="http://schemas.microsoft.com/office/powerpoint/2010/main" val="671318115"/>
              </p:ext>
            </p:extLst>
          </p:nvPr>
        </p:nvGraphicFramePr>
        <p:xfrm>
          <a:off x="4265612" y="2895600"/>
          <a:ext cx="2590800" cy="2467991"/>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39486">
                <a:tc>
                  <a:txBody>
                    <a:bodyPr/>
                    <a:lstStyle/>
                    <a:p>
                      <a:r>
                        <a:rPr lang="en-US" dirty="0"/>
                        <a:t>Page</a:t>
                      </a:r>
                      <a:r>
                        <a:rPr lang="en-US" baseline="0" dirty="0"/>
                        <a:t> Info</a:t>
                      </a:r>
                      <a:endParaRPr lang="en-US" dirty="0"/>
                    </a:p>
                  </a:txBody>
                  <a:tcPr/>
                </a:tc>
                <a:tc>
                  <a:txBody>
                    <a:bodyPr/>
                    <a:lstStyle/>
                    <a:p>
                      <a:r>
                        <a:rPr lang="en-US" dirty="0"/>
                        <a:t>Buffer Cache Address</a:t>
                      </a:r>
                    </a:p>
                  </a:txBody>
                  <a:tcPr/>
                </a:tc>
                <a:extLst>
                  <a:ext uri="{0D108BD9-81ED-4DB2-BD59-A6C34878D82A}">
                    <a16:rowId xmlns:a16="http://schemas.microsoft.com/office/drawing/2014/main" val="10000"/>
                  </a:ext>
                </a:extLst>
              </a:tr>
              <a:tr h="239486">
                <a:tc>
                  <a:txBody>
                    <a:bodyPr/>
                    <a:lstStyle/>
                    <a:p>
                      <a:r>
                        <a:rPr lang="en-US" dirty="0"/>
                        <a:t>1:1:200</a:t>
                      </a:r>
                    </a:p>
                  </a:txBody>
                  <a:tcPr/>
                </a:tc>
                <a:tc>
                  <a:txBody>
                    <a:bodyPr/>
                    <a:lstStyle/>
                    <a:p>
                      <a:r>
                        <a:rPr lang="en-US" dirty="0"/>
                        <a:t>XYNPUG19</a:t>
                      </a:r>
                    </a:p>
                  </a:txBody>
                  <a:tcPr/>
                </a:tc>
                <a:extLst>
                  <a:ext uri="{0D108BD9-81ED-4DB2-BD59-A6C34878D82A}">
                    <a16:rowId xmlns:a16="http://schemas.microsoft.com/office/drawing/2014/main" val="10001"/>
                  </a:ext>
                </a:extLst>
              </a:tr>
              <a:tr h="239486">
                <a:tc>
                  <a:txBody>
                    <a:bodyPr/>
                    <a:lstStyle/>
                    <a:p>
                      <a:r>
                        <a:rPr lang="en-US" dirty="0"/>
                        <a:t>3:7:98</a:t>
                      </a:r>
                    </a:p>
                  </a:txBody>
                  <a:tcPr/>
                </a:tc>
                <a:tc>
                  <a:txBody>
                    <a:bodyPr/>
                    <a:lstStyle/>
                    <a:p>
                      <a:r>
                        <a:rPr lang="en-US" dirty="0"/>
                        <a:t>AZX444ST1</a:t>
                      </a:r>
                    </a:p>
                  </a:txBody>
                  <a:tcPr/>
                </a:tc>
                <a:extLst>
                  <a:ext uri="{0D108BD9-81ED-4DB2-BD59-A6C34878D82A}">
                    <a16:rowId xmlns:a16="http://schemas.microsoft.com/office/drawing/2014/main" val="10002"/>
                  </a:ext>
                </a:extLst>
              </a:tr>
              <a:tr h="239486">
                <a:tc>
                  <a:txBody>
                    <a:bodyPr/>
                    <a:lstStyle/>
                    <a:p>
                      <a:r>
                        <a:rPr lang="en-US" dirty="0"/>
                        <a:t>5:1:199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ZYNZ1GD8</a:t>
                      </a:r>
                    </a:p>
                  </a:txBody>
                  <a:tcPr/>
                </a:tc>
                <a:extLst>
                  <a:ext uri="{0D108BD9-81ED-4DB2-BD59-A6C34878D82A}">
                    <a16:rowId xmlns:a16="http://schemas.microsoft.com/office/drawing/2014/main" val="10003"/>
                  </a:ext>
                </a:extLst>
              </a:tr>
              <a:tr h="239486">
                <a:tc>
                  <a:txBody>
                    <a:bodyPr/>
                    <a:lstStyle/>
                    <a:p>
                      <a:r>
                        <a:rPr lang="en-US" dirty="0"/>
                        <a:t>2:2:17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XYAPUG10</a:t>
                      </a:r>
                    </a:p>
                  </a:txBody>
                  <a:tcPr/>
                </a:tc>
                <a:extLst>
                  <a:ext uri="{0D108BD9-81ED-4DB2-BD59-A6C34878D82A}">
                    <a16:rowId xmlns:a16="http://schemas.microsoft.com/office/drawing/2014/main" val="10004"/>
                  </a:ext>
                </a:extLst>
              </a:tr>
              <a:tr h="239486">
                <a:tc>
                  <a:txBody>
                    <a:bodyPr/>
                    <a:lstStyle/>
                    <a:p>
                      <a:r>
                        <a:rPr lang="en-US" dirty="0"/>
                        <a:t>1:1:21</a:t>
                      </a:r>
                    </a:p>
                  </a:txBody>
                  <a:tcPr/>
                </a:tc>
                <a:tc>
                  <a:txBody>
                    <a:bodyPr/>
                    <a:lstStyle/>
                    <a:p>
                      <a:r>
                        <a:rPr lang="en-US" dirty="0"/>
                        <a:t>TRW56F7F</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50812" y="2895600"/>
            <a:ext cx="3886200" cy="2062103"/>
          </a:xfrm>
          <a:prstGeom prst="rect">
            <a:avLst/>
          </a:prstGeom>
          <a:noFill/>
        </p:spPr>
        <p:txBody>
          <a:bodyPr wrap="square" rtlCol="0">
            <a:spAutoFit/>
          </a:bodyPr>
          <a:lstStyle/>
          <a:p>
            <a:r>
              <a:rPr lang="en-US" sz="1600" dirty="0"/>
              <a:t>Request for </a:t>
            </a:r>
          </a:p>
          <a:p>
            <a:r>
              <a:rPr lang="en-US" sz="1600" dirty="0"/>
              <a:t>Page #199</a:t>
            </a:r>
          </a:p>
          <a:p>
            <a:r>
              <a:rPr lang="en-US" sz="1600" dirty="0"/>
              <a:t>on File #1</a:t>
            </a:r>
          </a:p>
          <a:p>
            <a:r>
              <a:rPr lang="en-US" sz="1600" dirty="0"/>
              <a:t>from </a:t>
            </a:r>
            <a:r>
              <a:rPr lang="en-US" sz="1600" dirty="0" err="1"/>
              <a:t>DatabaseID</a:t>
            </a:r>
            <a:r>
              <a:rPr lang="en-US" sz="1600" dirty="0"/>
              <a:t> 5</a:t>
            </a:r>
          </a:p>
          <a:p>
            <a:endParaRPr lang="en-US" sz="1600" dirty="0"/>
          </a:p>
          <a:p>
            <a:r>
              <a:rPr lang="en-US" sz="1600" dirty="0"/>
              <a:t>Stored in reverse</a:t>
            </a:r>
          </a:p>
          <a:p>
            <a:r>
              <a:rPr lang="en-US" sz="1600" dirty="0" err="1"/>
              <a:t>DatabaseID</a:t>
            </a:r>
            <a:r>
              <a:rPr lang="en-US" sz="1600" dirty="0"/>
              <a:t> : </a:t>
            </a:r>
            <a:r>
              <a:rPr lang="en-US" sz="1600" dirty="0" err="1"/>
              <a:t>FileNumber</a:t>
            </a:r>
            <a:r>
              <a:rPr lang="en-US" sz="1600" dirty="0"/>
              <a:t> : </a:t>
            </a:r>
            <a:r>
              <a:rPr lang="en-US" sz="1600" dirty="0" err="1"/>
              <a:t>PageNumber</a:t>
            </a:r>
            <a:br>
              <a:rPr lang="en-US" sz="1600" dirty="0"/>
            </a:br>
            <a:r>
              <a:rPr lang="en-US" sz="1600" dirty="0"/>
              <a:t>5:1:199</a:t>
            </a:r>
          </a:p>
        </p:txBody>
      </p:sp>
      <p:sp>
        <p:nvSpPr>
          <p:cNvPr id="8" name="Folded Corner 7"/>
          <p:cNvSpPr/>
          <p:nvPr/>
        </p:nvSpPr>
        <p:spPr>
          <a:xfrm rot="10800000">
            <a:off x="8410609" y="3879333"/>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9316545"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9316545" y="3851904"/>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US" sz="1200" dirty="0">
                <a:solidFill>
                  <a:schemeClr val="tx1"/>
                </a:solidFill>
              </a:rPr>
              <a:t>5:1:199</a:t>
            </a:r>
          </a:p>
        </p:txBody>
      </p:sp>
      <p:sp>
        <p:nvSpPr>
          <p:cNvPr id="11" name="Folded Corner 10"/>
          <p:cNvSpPr/>
          <p:nvPr/>
        </p:nvSpPr>
        <p:spPr>
          <a:xfrm rot="10800000">
            <a:off x="8400721" y="3133553"/>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10222481" y="3126440"/>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11217804" y="3124300"/>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10222481" y="3861599"/>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11220121" y="3861599"/>
            <a:ext cx="329184" cy="44638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nut 16"/>
          <p:cNvSpPr/>
          <p:nvPr/>
        </p:nvSpPr>
        <p:spPr>
          <a:xfrm>
            <a:off x="3861858" y="3966841"/>
            <a:ext cx="3139241" cy="914400"/>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8492057" y="3062910"/>
            <a:ext cx="1979326" cy="1893404"/>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a:off x="2208212" y="3344180"/>
            <a:ext cx="1676399" cy="846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051118" y="2962450"/>
            <a:ext cx="937359" cy="76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265612" y="2470212"/>
            <a:ext cx="1376018" cy="369332"/>
          </a:xfrm>
          <a:prstGeom prst="rect">
            <a:avLst/>
          </a:prstGeom>
          <a:noFill/>
        </p:spPr>
        <p:txBody>
          <a:bodyPr wrap="none" rtlCol="0">
            <a:spAutoFit/>
          </a:bodyPr>
          <a:lstStyle/>
          <a:p>
            <a:r>
              <a:rPr lang="en-US" dirty="0"/>
              <a:t>Hash Bucket</a:t>
            </a:r>
          </a:p>
        </p:txBody>
      </p:sp>
      <p:sp>
        <p:nvSpPr>
          <p:cNvPr id="22" name="TextBox 21"/>
          <p:cNvSpPr txBox="1"/>
          <p:nvPr/>
        </p:nvSpPr>
        <p:spPr>
          <a:xfrm>
            <a:off x="8051784" y="2425895"/>
            <a:ext cx="1930913" cy="369332"/>
          </a:xfrm>
          <a:prstGeom prst="rect">
            <a:avLst/>
          </a:prstGeom>
          <a:noFill/>
        </p:spPr>
        <p:txBody>
          <a:bodyPr wrap="none" rtlCol="0">
            <a:spAutoFit/>
          </a:bodyPr>
          <a:lstStyle/>
          <a:p>
            <a:r>
              <a:rPr lang="en-US" dirty="0"/>
              <a:t>Data Cache (RAM)</a:t>
            </a:r>
          </a:p>
        </p:txBody>
      </p:sp>
    </p:spTree>
    <p:extLst>
      <p:ext uri="{BB962C8B-B14F-4D97-AF65-F5344CB8AC3E}">
        <p14:creationId xmlns:p14="http://schemas.microsoft.com/office/powerpoint/2010/main" val="4120504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Speed Assessment</a:t>
            </a:r>
            <a:br>
              <a:rPr lang="en-US" dirty="0"/>
            </a:b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7737444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Speed Assessment </a:t>
            </a:r>
            <a:br>
              <a:rPr lang="en-US" dirty="0"/>
            </a:br>
            <a:r>
              <a:rPr lang="en-US" dirty="0"/>
              <a:t>(Price Estimates from Feb 2016)</a:t>
            </a:r>
          </a:p>
        </p:txBody>
      </p:sp>
      <p:graphicFrame>
        <p:nvGraphicFramePr>
          <p:cNvPr id="4" name="Table 3"/>
          <p:cNvGraphicFramePr>
            <a:graphicFrameLocks noGrp="1"/>
          </p:cNvGraphicFramePr>
          <p:nvPr>
            <p:extLst>
              <p:ext uri="{D42A27DB-BD31-4B8C-83A1-F6EECF244321}">
                <p14:modId xmlns:p14="http://schemas.microsoft.com/office/powerpoint/2010/main" val="3108793004"/>
              </p:ext>
            </p:extLst>
          </p:nvPr>
        </p:nvGraphicFramePr>
        <p:xfrm>
          <a:off x="22526" y="1143000"/>
          <a:ext cx="12188825" cy="3393441"/>
        </p:xfrm>
        <a:graphic>
          <a:graphicData uri="http://schemas.openxmlformats.org/drawingml/2006/table">
            <a:tbl>
              <a:tblPr firstRow="1" bandRow="1">
                <a:tableStyleId>{5C22544A-7EE6-4342-B048-85BDC9FD1C3A}</a:tableStyleId>
              </a:tblPr>
              <a:tblGrid>
                <a:gridCol w="2730829">
                  <a:extLst>
                    <a:ext uri="{9D8B030D-6E8A-4147-A177-3AD203B41FA5}">
                      <a16:colId xmlns:a16="http://schemas.microsoft.com/office/drawing/2014/main" val="20000"/>
                    </a:ext>
                  </a:extLst>
                </a:gridCol>
                <a:gridCol w="1798351">
                  <a:extLst>
                    <a:ext uri="{9D8B030D-6E8A-4147-A177-3AD203B41FA5}">
                      <a16:colId xmlns:a16="http://schemas.microsoft.com/office/drawing/2014/main" val="20001"/>
                    </a:ext>
                  </a:extLst>
                </a:gridCol>
                <a:gridCol w="1798351">
                  <a:extLst>
                    <a:ext uri="{9D8B030D-6E8A-4147-A177-3AD203B41FA5}">
                      <a16:colId xmlns:a16="http://schemas.microsoft.com/office/drawing/2014/main" val="20002"/>
                    </a:ext>
                  </a:extLst>
                </a:gridCol>
                <a:gridCol w="3063858">
                  <a:extLst>
                    <a:ext uri="{9D8B030D-6E8A-4147-A177-3AD203B41FA5}">
                      <a16:colId xmlns:a16="http://schemas.microsoft.com/office/drawing/2014/main" val="20003"/>
                    </a:ext>
                  </a:extLst>
                </a:gridCol>
                <a:gridCol w="2797436">
                  <a:extLst>
                    <a:ext uri="{9D8B030D-6E8A-4147-A177-3AD203B41FA5}">
                      <a16:colId xmlns:a16="http://schemas.microsoft.com/office/drawing/2014/main" val="20004"/>
                    </a:ext>
                  </a:extLst>
                </a:gridCol>
              </a:tblGrid>
              <a:tr h="365169">
                <a:tc>
                  <a:txBody>
                    <a:bodyPr/>
                    <a:lstStyle/>
                    <a:p>
                      <a:r>
                        <a:rPr lang="en-US" sz="1400" dirty="0"/>
                        <a:t>Metric</a:t>
                      </a:r>
                    </a:p>
                  </a:txBody>
                  <a:tcPr/>
                </a:tc>
                <a:tc>
                  <a:txBody>
                    <a:bodyPr/>
                    <a:lstStyle/>
                    <a:p>
                      <a:r>
                        <a:rPr lang="en-US" sz="1400" dirty="0"/>
                        <a:t>DDR4 RAM</a:t>
                      </a:r>
                    </a:p>
                  </a:txBody>
                  <a:tcPr/>
                </a:tc>
                <a:tc>
                  <a:txBody>
                    <a:bodyPr/>
                    <a:lstStyle/>
                    <a:p>
                      <a:r>
                        <a:rPr lang="en-US" sz="1400" dirty="0"/>
                        <a:t>DDR3 RAM</a:t>
                      </a:r>
                    </a:p>
                  </a:txBody>
                  <a:tcPr/>
                </a:tc>
                <a:tc>
                  <a:txBody>
                    <a:bodyPr/>
                    <a:lstStyle/>
                    <a:p>
                      <a:r>
                        <a:rPr lang="en-US" sz="1400" dirty="0"/>
                        <a:t>SSD (Solid State Drive)</a:t>
                      </a:r>
                    </a:p>
                  </a:txBody>
                  <a:tcPr/>
                </a:tc>
                <a:tc>
                  <a:txBody>
                    <a:bodyPr/>
                    <a:lstStyle/>
                    <a:p>
                      <a:r>
                        <a:rPr lang="en-US" sz="1400" dirty="0"/>
                        <a:t>HDD</a:t>
                      </a:r>
                      <a:r>
                        <a:rPr lang="en-US" sz="1400" baseline="0" dirty="0"/>
                        <a:t> (Hard Disk Drive)</a:t>
                      </a:r>
                      <a:endParaRPr lang="en-US" sz="1400" dirty="0"/>
                    </a:p>
                  </a:txBody>
                  <a:tcPr/>
                </a:tc>
                <a:extLst>
                  <a:ext uri="{0D108BD9-81ED-4DB2-BD59-A6C34878D82A}">
                    <a16:rowId xmlns:a16="http://schemas.microsoft.com/office/drawing/2014/main" val="10000"/>
                  </a:ext>
                </a:extLst>
              </a:tr>
              <a:tr h="685317">
                <a:tc>
                  <a:txBody>
                    <a:bodyPr/>
                    <a:lstStyle/>
                    <a:p>
                      <a:r>
                        <a:rPr lang="en-US" sz="1400" dirty="0"/>
                        <a:t>Random Access Speed</a:t>
                      </a:r>
                      <a:br>
                        <a:rPr lang="en-US" sz="1400" dirty="0"/>
                      </a:br>
                      <a:r>
                        <a:rPr lang="en-US" sz="1400" dirty="0"/>
                        <a:t>or Latency (RAM)</a:t>
                      </a:r>
                    </a:p>
                  </a:txBody>
                  <a:tcPr/>
                </a:tc>
                <a:tc>
                  <a:txBody>
                    <a:bodyPr/>
                    <a:lstStyle/>
                    <a:p>
                      <a:r>
                        <a:rPr lang="en-US" sz="1400" dirty="0"/>
                        <a:t>Slightly</a:t>
                      </a:r>
                      <a:r>
                        <a:rPr lang="en-US" sz="1400" baseline="0" dirty="0"/>
                        <a:t> higher than DDR3</a:t>
                      </a:r>
                      <a:endParaRPr lang="en-US" sz="1400" dirty="0"/>
                    </a:p>
                  </a:txBody>
                  <a:tcPr/>
                </a:tc>
                <a:tc>
                  <a:txBody>
                    <a:bodyPr/>
                    <a:lstStyle/>
                    <a:p>
                      <a:r>
                        <a:rPr lang="en-US" sz="1400" dirty="0"/>
                        <a:t>10ns </a:t>
                      </a:r>
                    </a:p>
                    <a:p>
                      <a:r>
                        <a:rPr lang="en-US" sz="1400" dirty="0"/>
                        <a:t>(0.01 Microsecond)</a:t>
                      </a:r>
                    </a:p>
                  </a:txBody>
                  <a:tcPr/>
                </a:tc>
                <a:tc>
                  <a:txBody>
                    <a:bodyPr/>
                    <a:lstStyle/>
                    <a:p>
                      <a:r>
                        <a:rPr lang="en-US" sz="1400" dirty="0"/>
                        <a:t>100</a:t>
                      </a:r>
                      <a:r>
                        <a:rPr lang="en-US" sz="1400" baseline="0" dirty="0"/>
                        <a:t> Microseconds (0.1 ms)</a:t>
                      </a:r>
                      <a:br>
                        <a:rPr lang="en-US" sz="1400" baseline="0" dirty="0"/>
                      </a:br>
                      <a:r>
                        <a:rPr lang="en-US" sz="1400" baseline="0" dirty="0"/>
                        <a:t>100,000 Nanoseconds (ns)</a:t>
                      </a:r>
                      <a:endParaRPr lang="en-US" sz="1400" dirty="0"/>
                    </a:p>
                  </a:txBody>
                  <a:tcPr/>
                </a:tc>
                <a:tc>
                  <a:txBody>
                    <a:bodyPr/>
                    <a:lstStyle/>
                    <a:p>
                      <a:r>
                        <a:rPr lang="en-US" sz="1400" dirty="0"/>
                        <a:t>4-9 milliseconds (</a:t>
                      </a:r>
                      <a:r>
                        <a:rPr lang="en-US" sz="1400" dirty="0" err="1"/>
                        <a:t>ms</a:t>
                      </a:r>
                      <a:r>
                        <a:rPr lang="en-US" sz="1400" dirty="0"/>
                        <a:t>)</a:t>
                      </a:r>
                      <a:br>
                        <a:rPr lang="en-US" sz="1400" dirty="0"/>
                      </a:br>
                      <a:r>
                        <a:rPr lang="en-US" sz="1400" dirty="0"/>
                        <a:t>4000-9000</a:t>
                      </a:r>
                      <a:r>
                        <a:rPr lang="en-US" sz="1400" baseline="0" dirty="0"/>
                        <a:t> Microseconds</a:t>
                      </a:r>
                      <a:endParaRPr lang="en-US" sz="1400" dirty="0"/>
                    </a:p>
                  </a:txBody>
                  <a:tcPr/>
                </a:tc>
                <a:extLst>
                  <a:ext uri="{0D108BD9-81ED-4DB2-BD59-A6C34878D82A}">
                    <a16:rowId xmlns:a16="http://schemas.microsoft.com/office/drawing/2014/main" val="10001"/>
                  </a:ext>
                </a:extLst>
              </a:tr>
              <a:tr h="365169">
                <a:tc>
                  <a:txBody>
                    <a:bodyPr/>
                    <a:lstStyle/>
                    <a:p>
                      <a:r>
                        <a:rPr lang="en-US" sz="1400" dirty="0"/>
                        <a:t>Cost per GB</a:t>
                      </a:r>
                    </a:p>
                  </a:txBody>
                  <a:tcPr/>
                </a:tc>
                <a:tc>
                  <a:txBody>
                    <a:bodyPr/>
                    <a:lstStyle/>
                    <a:p>
                      <a:r>
                        <a:rPr lang="en-US" sz="1400" dirty="0"/>
                        <a:t>$4+ </a:t>
                      </a:r>
                      <a:r>
                        <a:rPr lang="en-US" sz="1100" dirty="0"/>
                        <a:t>(was $18+ in</a:t>
                      </a:r>
                      <a:r>
                        <a:rPr lang="en-US" sz="1100" baseline="0" dirty="0"/>
                        <a:t> 2015)</a:t>
                      </a:r>
                      <a:endParaRPr lang="en-US" sz="1400" dirty="0"/>
                    </a:p>
                  </a:txBody>
                  <a:tcPr/>
                </a:tc>
                <a:tc>
                  <a:txBody>
                    <a:bodyPr/>
                    <a:lstStyle/>
                    <a:p>
                      <a:r>
                        <a:rPr lang="en-US" sz="1400" dirty="0"/>
                        <a:t>$4+</a:t>
                      </a:r>
                    </a:p>
                  </a:txBody>
                  <a:tcPr/>
                </a:tc>
                <a:tc>
                  <a:txBody>
                    <a:bodyPr/>
                    <a:lstStyle/>
                    <a:p>
                      <a:r>
                        <a:rPr lang="en-US" sz="1400" dirty="0"/>
                        <a:t>$0.5-$3.00 (Enterprise</a:t>
                      </a:r>
                      <a:r>
                        <a:rPr lang="en-US" sz="1400" baseline="0" dirty="0"/>
                        <a:t> </a:t>
                      </a:r>
                      <a:r>
                        <a:rPr lang="en-US" sz="1400" dirty="0"/>
                        <a:t>PCI-E $2+)</a:t>
                      </a:r>
                    </a:p>
                  </a:txBody>
                  <a:tcPr/>
                </a:tc>
                <a:tc>
                  <a:txBody>
                    <a:bodyPr/>
                    <a:lstStyle/>
                    <a:p>
                      <a:r>
                        <a:rPr lang="en-US" sz="1400" dirty="0"/>
                        <a:t>$0.05-$0.15</a:t>
                      </a:r>
                    </a:p>
                  </a:txBody>
                  <a:tcPr/>
                </a:tc>
                <a:extLst>
                  <a:ext uri="{0D108BD9-81ED-4DB2-BD59-A6C34878D82A}">
                    <a16:rowId xmlns:a16="http://schemas.microsoft.com/office/drawing/2014/main" val="10002"/>
                  </a:ext>
                </a:extLst>
              </a:tr>
              <a:tr h="365169">
                <a:tc>
                  <a:txBody>
                    <a:bodyPr/>
                    <a:lstStyle/>
                    <a:p>
                      <a:r>
                        <a:rPr lang="en-US" sz="1400" dirty="0"/>
                        <a:t>Power Consumption</a:t>
                      </a:r>
                    </a:p>
                  </a:txBody>
                  <a:tcPr/>
                </a:tc>
                <a:tc>
                  <a:txBody>
                    <a:bodyPr/>
                    <a:lstStyle/>
                    <a:p>
                      <a:r>
                        <a:rPr lang="en-US" sz="1400" dirty="0"/>
                        <a:t>~40% &lt; </a:t>
                      </a:r>
                      <a:r>
                        <a:rPr lang="en-US" sz="1400" baseline="0" dirty="0"/>
                        <a:t>DDR3</a:t>
                      </a:r>
                      <a:endParaRPr lang="en-US" sz="1400" dirty="0"/>
                    </a:p>
                  </a:txBody>
                  <a:tcPr/>
                </a:tc>
                <a:tc>
                  <a:txBody>
                    <a:bodyPr/>
                    <a:lstStyle/>
                    <a:p>
                      <a:r>
                        <a:rPr lang="en-US" sz="1400" dirty="0"/>
                        <a:t>2.5-5W</a:t>
                      </a:r>
                    </a:p>
                  </a:txBody>
                  <a:tcPr/>
                </a:tc>
                <a:tc>
                  <a:txBody>
                    <a:bodyPr/>
                    <a:lstStyle/>
                    <a:p>
                      <a:r>
                        <a:rPr lang="en-US" sz="1400" dirty="0"/>
                        <a:t>0.6W-3W (PCI-E</a:t>
                      </a:r>
                      <a:r>
                        <a:rPr lang="en-US" sz="1400" baseline="0" dirty="0"/>
                        <a:t> ~20W)</a:t>
                      </a:r>
                      <a:endParaRPr lang="en-US" sz="1400" dirty="0"/>
                    </a:p>
                  </a:txBody>
                  <a:tcPr/>
                </a:tc>
                <a:tc>
                  <a:txBody>
                    <a:bodyPr/>
                    <a:lstStyle/>
                    <a:p>
                      <a:r>
                        <a:rPr lang="en-US" sz="1400" dirty="0"/>
                        <a:t>5-20 Watts</a:t>
                      </a:r>
                    </a:p>
                  </a:txBody>
                  <a:tcPr/>
                </a:tc>
                <a:extLst>
                  <a:ext uri="{0D108BD9-81ED-4DB2-BD59-A6C34878D82A}">
                    <a16:rowId xmlns:a16="http://schemas.microsoft.com/office/drawing/2014/main" val="10003"/>
                  </a:ext>
                </a:extLst>
              </a:tr>
              <a:tr h="3651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Data Transfer Rate (Peak)</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4"/>
                  </a:ext>
                </a:extLst>
              </a:tr>
              <a:tr h="36516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dirty="0"/>
                        <a:t>SATA</a:t>
                      </a:r>
                      <a:r>
                        <a:rPr lang="en-US" sz="1400" baseline="0" dirty="0"/>
                        <a:t> III (600 MB/s)</a:t>
                      </a:r>
                    </a:p>
                  </a:txBody>
                  <a:tcPr/>
                </a:tc>
                <a:tc>
                  <a:txBody>
                    <a:bodyPr/>
                    <a:lstStyle/>
                    <a:p>
                      <a:endParaRPr lang="en-US" sz="1400" dirty="0"/>
                    </a:p>
                  </a:txBody>
                  <a:tcPr/>
                </a:tc>
                <a:tc>
                  <a:txBody>
                    <a:bodyPr/>
                    <a:lstStyle/>
                    <a:p>
                      <a:r>
                        <a:rPr lang="en-US" sz="1400" dirty="0"/>
                        <a:t>N/A</a:t>
                      </a:r>
                    </a:p>
                  </a:txBody>
                  <a:tcPr/>
                </a:tc>
                <a:tc>
                  <a:txBody>
                    <a:bodyPr/>
                    <a:lstStyle/>
                    <a:p>
                      <a:r>
                        <a:rPr lang="en-US" sz="1400" dirty="0"/>
                        <a:t>300-600 MB/s</a:t>
                      </a:r>
                    </a:p>
                  </a:txBody>
                  <a:tcPr/>
                </a:tc>
                <a:tc>
                  <a:txBody>
                    <a:bodyPr/>
                    <a:lstStyle/>
                    <a:p>
                      <a:r>
                        <a:rPr lang="en-US" sz="1400" dirty="0"/>
                        <a:t>Less</a:t>
                      </a:r>
                      <a:r>
                        <a:rPr lang="en-US" sz="1400" baseline="0" dirty="0"/>
                        <a:t> than </a:t>
                      </a:r>
                      <a:r>
                        <a:rPr lang="en-US" sz="1400" dirty="0"/>
                        <a:t>200MB/s @ 15K RPM</a:t>
                      </a:r>
                    </a:p>
                  </a:txBody>
                  <a:tcPr/>
                </a:tc>
                <a:extLst>
                  <a:ext uri="{0D108BD9-81ED-4DB2-BD59-A6C34878D82A}">
                    <a16:rowId xmlns:a16="http://schemas.microsoft.com/office/drawing/2014/main" val="10005"/>
                  </a:ext>
                </a:extLst>
              </a:tr>
              <a:tr h="51711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t>PCI-E rev 3 x16 (~16 GB/s)</a:t>
                      </a:r>
                    </a:p>
                  </a:txBody>
                  <a:tcPr/>
                </a:tc>
                <a:tc>
                  <a:txBody>
                    <a:bodyPr/>
                    <a:lstStyle/>
                    <a:p>
                      <a:endParaRPr lang="en-US" sz="1400" dirty="0"/>
                    </a:p>
                  </a:txBody>
                  <a:tcPr/>
                </a:tc>
                <a:tc>
                  <a:txBody>
                    <a:bodyPr/>
                    <a:lstStyle/>
                    <a:p>
                      <a:r>
                        <a:rPr lang="en-US" sz="1400" dirty="0"/>
                        <a:t>N/A</a:t>
                      </a:r>
                    </a:p>
                  </a:txBody>
                  <a:tcPr/>
                </a:tc>
                <a:tc>
                  <a:txBody>
                    <a:bodyPr/>
                    <a:lstStyle/>
                    <a:p>
                      <a:r>
                        <a:rPr lang="en-US" sz="1400" dirty="0"/>
                        <a:t>300-3000 MB/s</a:t>
                      </a:r>
                    </a:p>
                  </a:txBody>
                  <a:tcPr/>
                </a:tc>
                <a:tc>
                  <a:txBody>
                    <a:bodyPr/>
                    <a:lstStyle/>
                    <a:p>
                      <a:r>
                        <a:rPr lang="en-US" sz="1400" dirty="0"/>
                        <a:t>N/A</a:t>
                      </a:r>
                    </a:p>
                  </a:txBody>
                  <a:tcPr/>
                </a:tc>
                <a:extLst>
                  <a:ext uri="{0D108BD9-81ED-4DB2-BD59-A6C34878D82A}">
                    <a16:rowId xmlns:a16="http://schemas.microsoft.com/office/drawing/2014/main" val="10006"/>
                  </a:ext>
                </a:extLst>
              </a:tr>
              <a:tr h="36516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t>DIMM</a:t>
                      </a:r>
                    </a:p>
                  </a:txBody>
                  <a:tcPr/>
                </a:tc>
                <a:tc>
                  <a:txBody>
                    <a:bodyPr/>
                    <a:lstStyle/>
                    <a:p>
                      <a:r>
                        <a:rPr lang="en-US" sz="1400" dirty="0"/>
                        <a:t>17,000-34,100</a:t>
                      </a:r>
                      <a:r>
                        <a:rPr lang="en-US" sz="1400" baseline="0" dirty="0"/>
                        <a:t> MB/s</a:t>
                      </a:r>
                      <a:endParaRPr lang="en-US" sz="1400" dirty="0"/>
                    </a:p>
                  </a:txBody>
                  <a:tcPr/>
                </a:tc>
                <a:tc>
                  <a:txBody>
                    <a:bodyPr/>
                    <a:lstStyle/>
                    <a:p>
                      <a:r>
                        <a:rPr lang="en-US" sz="1400" dirty="0"/>
                        <a:t>6,400-24,000 MB/s</a:t>
                      </a:r>
                    </a:p>
                  </a:txBody>
                  <a:tcPr/>
                </a:tc>
                <a:tc>
                  <a:txBody>
                    <a:bodyPr/>
                    <a:lstStyle/>
                    <a:p>
                      <a:r>
                        <a:rPr lang="en-US" sz="1400" dirty="0"/>
                        <a:t>N/A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N/A</a:t>
                      </a:r>
                    </a:p>
                  </a:txBody>
                  <a:tcPr/>
                </a:tc>
                <a:extLst>
                  <a:ext uri="{0D108BD9-81ED-4DB2-BD59-A6C34878D82A}">
                    <a16:rowId xmlns:a16="http://schemas.microsoft.com/office/drawing/2014/main" val="10007"/>
                  </a:ext>
                </a:extLst>
              </a:tr>
            </a:tbl>
          </a:graphicData>
        </a:graphic>
      </p:graphicFrame>
      <p:sp>
        <p:nvSpPr>
          <p:cNvPr id="3" name="TextBox 2"/>
          <p:cNvSpPr txBox="1"/>
          <p:nvPr/>
        </p:nvSpPr>
        <p:spPr>
          <a:xfrm>
            <a:off x="760412" y="4536441"/>
            <a:ext cx="11673375" cy="1754326"/>
          </a:xfrm>
          <a:prstGeom prst="rect">
            <a:avLst/>
          </a:prstGeom>
          <a:noFill/>
        </p:spPr>
        <p:txBody>
          <a:bodyPr wrap="square" rtlCol="0">
            <a:spAutoFit/>
          </a:bodyPr>
          <a:lstStyle/>
          <a:p>
            <a:r>
              <a:rPr lang="en-US" dirty="0"/>
              <a:t>*DDR4 Memory peak transfer rate may increase; Current Server RAM up to 25,000 MB/s</a:t>
            </a:r>
          </a:p>
          <a:p>
            <a:r>
              <a:rPr lang="en-US" dirty="0"/>
              <a:t>*Drive price and specs for Single Drives not SAN Storage</a:t>
            </a:r>
          </a:p>
          <a:p>
            <a:r>
              <a:rPr lang="en-US" dirty="0"/>
              <a:t>*SATA III and SAS are very close in performance</a:t>
            </a:r>
          </a:p>
          <a:p>
            <a:r>
              <a:rPr lang="en-US" dirty="0"/>
              <a:t>*</a:t>
            </a:r>
            <a:r>
              <a:rPr lang="en-US" dirty="0" err="1"/>
              <a:t>Fibre</a:t>
            </a:r>
            <a:r>
              <a:rPr lang="en-US" dirty="0"/>
              <a:t> Channel connection on a SAN Speeds are between 800-4000MB/s for transfer rates</a:t>
            </a:r>
          </a:p>
          <a:p>
            <a:r>
              <a:rPr lang="en-US" dirty="0"/>
              <a:t>*SSD sizes max out around 1TB for mainstream drives; HDD sizes max around 4TB</a:t>
            </a:r>
          </a:p>
          <a:p>
            <a:r>
              <a:rPr lang="en-US" dirty="0"/>
              <a:t>*Prices from </a:t>
            </a:r>
            <a:r>
              <a:rPr lang="en-US" dirty="0">
                <a:hlinkClick r:id="rId2"/>
              </a:rPr>
              <a:t>http://www.dramexchange.com/</a:t>
            </a:r>
            <a:r>
              <a:rPr lang="en-US" dirty="0"/>
              <a:t> </a:t>
            </a:r>
          </a:p>
        </p:txBody>
      </p:sp>
    </p:spTree>
    <p:extLst>
      <p:ext uri="{BB962C8B-B14F-4D97-AF65-F5344CB8AC3E}">
        <p14:creationId xmlns:p14="http://schemas.microsoft.com/office/powerpoint/2010/main" val="40379822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Data is Stored and Organized:</a:t>
            </a:r>
            <a:br>
              <a:rPr lang="en-US" dirty="0"/>
            </a:br>
            <a:endParaRPr lang="en-US" dirty="0"/>
          </a:p>
        </p:txBody>
      </p:sp>
      <p:sp>
        <p:nvSpPr>
          <p:cNvPr id="2" name="Text Placeholder 1"/>
          <p:cNvSpPr>
            <a:spLocks noGrp="1"/>
          </p:cNvSpPr>
          <p:nvPr>
            <p:ph type="body" idx="1"/>
          </p:nvPr>
        </p:nvSpPr>
        <p:spPr/>
        <p:txBody>
          <a:bodyPr/>
          <a:lstStyle/>
          <a:p>
            <a:r>
              <a:rPr lang="en-US" dirty="0"/>
              <a:t>Pages, Extents, Allocation Bitmap Pages</a:t>
            </a:r>
          </a:p>
        </p:txBody>
      </p:sp>
    </p:spTree>
    <p:extLst>
      <p:ext uri="{BB962C8B-B14F-4D97-AF65-F5344CB8AC3E}">
        <p14:creationId xmlns:p14="http://schemas.microsoft.com/office/powerpoint/2010/main" val="25584659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worth 1000 MB?</a:t>
            </a:r>
            <a:br>
              <a:rPr lang="en-US" dirty="0"/>
            </a:br>
            <a:r>
              <a:rPr lang="en-US" dirty="0"/>
              <a:t>Pages per second on peak transfer</a:t>
            </a:r>
          </a:p>
        </p:txBody>
      </p:sp>
      <p:sp>
        <p:nvSpPr>
          <p:cNvPr id="12" name="TextBox 11"/>
          <p:cNvSpPr txBox="1"/>
          <p:nvPr/>
        </p:nvSpPr>
        <p:spPr>
          <a:xfrm>
            <a:off x="9506205" y="1005717"/>
            <a:ext cx="649537" cy="369332"/>
          </a:xfrm>
          <a:prstGeom prst="rect">
            <a:avLst/>
          </a:prstGeom>
          <a:noFill/>
        </p:spPr>
        <p:txBody>
          <a:bodyPr wrap="none" rtlCol="0">
            <a:spAutoFit/>
          </a:bodyPr>
          <a:lstStyle/>
          <a:p>
            <a:r>
              <a:rPr lang="en-US" dirty="0"/>
              <a:t>HDD</a:t>
            </a:r>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a:t>10,000 Pages</a:t>
            </a:r>
          </a:p>
        </p:txBody>
      </p:sp>
      <p:sp>
        <p:nvSpPr>
          <p:cNvPr id="15" name="Folded Corner 14"/>
          <p:cNvSpPr/>
          <p:nvPr/>
        </p:nvSpPr>
        <p:spPr>
          <a:xfrm rot="10800000">
            <a:off x="8678820" y="137160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602446" y="1005716"/>
            <a:ext cx="593432" cy="369332"/>
          </a:xfrm>
          <a:prstGeom prst="rect">
            <a:avLst/>
          </a:prstGeom>
          <a:noFill/>
        </p:spPr>
        <p:txBody>
          <a:bodyPr wrap="none" rtlCol="0">
            <a:spAutoFit/>
          </a:bodyPr>
          <a:lstStyle/>
          <a:p>
            <a:r>
              <a:rPr lang="en-US" dirty="0"/>
              <a:t>SSD</a:t>
            </a:r>
          </a:p>
        </p:txBody>
      </p:sp>
      <p:sp>
        <p:nvSpPr>
          <p:cNvPr id="27" name="TextBox 26"/>
          <p:cNvSpPr txBox="1"/>
          <p:nvPr/>
        </p:nvSpPr>
        <p:spPr>
          <a:xfrm>
            <a:off x="1787776" y="969643"/>
            <a:ext cx="1327608" cy="369332"/>
          </a:xfrm>
          <a:prstGeom prst="rect">
            <a:avLst/>
          </a:prstGeom>
          <a:noFill/>
        </p:spPr>
        <p:txBody>
          <a:bodyPr wrap="none" rtlCol="0">
            <a:spAutoFit/>
          </a:bodyPr>
          <a:lstStyle/>
          <a:p>
            <a:r>
              <a:rPr lang="en-US" dirty="0"/>
              <a:t>DDR3 RAM</a:t>
            </a:r>
          </a:p>
        </p:txBody>
      </p:sp>
      <p:sp>
        <p:nvSpPr>
          <p:cNvPr id="36" name="TextBox 35"/>
          <p:cNvSpPr txBox="1"/>
          <p:nvPr/>
        </p:nvSpPr>
        <p:spPr>
          <a:xfrm>
            <a:off x="6693528" y="922274"/>
            <a:ext cx="1167307" cy="369332"/>
          </a:xfrm>
          <a:prstGeom prst="rect">
            <a:avLst/>
          </a:prstGeom>
          <a:noFill/>
        </p:spPr>
        <p:txBody>
          <a:bodyPr wrap="none" rtlCol="0">
            <a:spAutoFit/>
          </a:bodyPr>
          <a:lstStyle/>
          <a:p>
            <a:r>
              <a:rPr lang="en-US" dirty="0"/>
              <a:t>SSD PCI-E</a:t>
            </a:r>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50,000 Pages</a:t>
            </a:r>
          </a:p>
        </p:txBody>
      </p:sp>
      <p:sp>
        <p:nvSpPr>
          <p:cNvPr id="50" name="Folded Corner 49"/>
          <p:cNvSpPr/>
          <p:nvPr/>
        </p:nvSpPr>
        <p:spPr>
          <a:xfrm rot="10800000">
            <a:off x="8894638" y="137160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3" name="Folded Corner 52"/>
          <p:cNvSpPr/>
          <p:nvPr/>
        </p:nvSpPr>
        <p:spPr>
          <a:xfrm rot="10800000">
            <a:off x="8678820" y="164550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9621505" y="13788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9837323" y="13788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9621504" y="1652732"/>
            <a:ext cx="161021" cy="14313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8900012" y="164310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8678820" y="191117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olded Corner 63"/>
          <p:cNvSpPr/>
          <p:nvPr/>
        </p:nvSpPr>
        <p:spPr>
          <a:xfrm rot="10800000">
            <a:off x="6423294" y="1320631"/>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Folded Corner 64"/>
          <p:cNvSpPr/>
          <p:nvPr/>
        </p:nvSpPr>
        <p:spPr>
          <a:xfrm rot="10800000">
            <a:off x="6527260" y="13628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olded Corner 65"/>
          <p:cNvSpPr/>
          <p:nvPr/>
        </p:nvSpPr>
        <p:spPr>
          <a:xfrm rot="10800000">
            <a:off x="6743078" y="13628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olded Corner 66"/>
          <p:cNvSpPr/>
          <p:nvPr/>
        </p:nvSpPr>
        <p:spPr>
          <a:xfrm rot="10800000">
            <a:off x="6527260" y="16367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olded Corner 67"/>
          <p:cNvSpPr/>
          <p:nvPr/>
        </p:nvSpPr>
        <p:spPr>
          <a:xfrm rot="10800000">
            <a:off x="6748452" y="16343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olded Corner 68"/>
          <p:cNvSpPr/>
          <p:nvPr/>
        </p:nvSpPr>
        <p:spPr>
          <a:xfrm rot="10800000">
            <a:off x="6527260" y="19024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olded Corner 69"/>
          <p:cNvSpPr/>
          <p:nvPr/>
        </p:nvSpPr>
        <p:spPr>
          <a:xfrm rot="10800000">
            <a:off x="7048814" y="1309979"/>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Folded Corner 70"/>
          <p:cNvSpPr/>
          <p:nvPr/>
        </p:nvSpPr>
        <p:spPr>
          <a:xfrm rot="10800000">
            <a:off x="7152780" y="13521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olded Corner 71"/>
          <p:cNvSpPr/>
          <p:nvPr/>
        </p:nvSpPr>
        <p:spPr>
          <a:xfrm rot="10800000">
            <a:off x="7368598" y="13521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olded Corner 72"/>
          <p:cNvSpPr/>
          <p:nvPr/>
        </p:nvSpPr>
        <p:spPr>
          <a:xfrm rot="10800000">
            <a:off x="7152780" y="16261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olded Corner 73"/>
          <p:cNvSpPr/>
          <p:nvPr/>
        </p:nvSpPr>
        <p:spPr>
          <a:xfrm rot="10800000">
            <a:off x="7373972" y="162369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olded Corner 74"/>
          <p:cNvSpPr/>
          <p:nvPr/>
        </p:nvSpPr>
        <p:spPr>
          <a:xfrm rot="10800000">
            <a:off x="7152780" y="189177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olded Corner 75"/>
          <p:cNvSpPr/>
          <p:nvPr/>
        </p:nvSpPr>
        <p:spPr>
          <a:xfrm rot="10800000">
            <a:off x="7673732" y="1310331"/>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Folded Corner 76"/>
          <p:cNvSpPr/>
          <p:nvPr/>
        </p:nvSpPr>
        <p:spPr>
          <a:xfrm rot="10800000">
            <a:off x="7777698" y="13525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77"/>
          <p:cNvSpPr/>
          <p:nvPr/>
        </p:nvSpPr>
        <p:spPr>
          <a:xfrm rot="10800000">
            <a:off x="7993516" y="13525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olded Corner 78"/>
          <p:cNvSpPr/>
          <p:nvPr/>
        </p:nvSpPr>
        <p:spPr>
          <a:xfrm rot="10800000">
            <a:off x="7777698" y="16264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olded Corner 79"/>
          <p:cNvSpPr/>
          <p:nvPr/>
        </p:nvSpPr>
        <p:spPr>
          <a:xfrm rot="10800000">
            <a:off x="7998890" y="16240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olded Corner 80"/>
          <p:cNvSpPr/>
          <p:nvPr/>
        </p:nvSpPr>
        <p:spPr>
          <a:xfrm rot="10800000">
            <a:off x="7777698" y="189212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lded Corner 81"/>
          <p:cNvSpPr/>
          <p:nvPr/>
        </p:nvSpPr>
        <p:spPr>
          <a:xfrm rot="10800000">
            <a:off x="6417848" y="2232128"/>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3" name="Folded Corner 82"/>
          <p:cNvSpPr/>
          <p:nvPr/>
        </p:nvSpPr>
        <p:spPr>
          <a:xfrm rot="10800000">
            <a:off x="6521814" y="22743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olded Corner 83"/>
          <p:cNvSpPr/>
          <p:nvPr/>
        </p:nvSpPr>
        <p:spPr>
          <a:xfrm rot="10800000">
            <a:off x="6737632" y="22743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rot="10800000">
            <a:off x="6521814" y="25482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olded Corner 85"/>
          <p:cNvSpPr/>
          <p:nvPr/>
        </p:nvSpPr>
        <p:spPr>
          <a:xfrm rot="10800000">
            <a:off x="6743006" y="25458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olded Corner 86"/>
          <p:cNvSpPr/>
          <p:nvPr/>
        </p:nvSpPr>
        <p:spPr>
          <a:xfrm rot="10800000">
            <a:off x="6521814" y="28139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olded Corner 87"/>
          <p:cNvSpPr/>
          <p:nvPr/>
        </p:nvSpPr>
        <p:spPr>
          <a:xfrm rot="10800000">
            <a:off x="7043368" y="2221476"/>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9" name="Folded Corner 88"/>
          <p:cNvSpPr/>
          <p:nvPr/>
        </p:nvSpPr>
        <p:spPr>
          <a:xfrm rot="10800000">
            <a:off x="7147334" y="226369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olded Corner 89"/>
          <p:cNvSpPr/>
          <p:nvPr/>
        </p:nvSpPr>
        <p:spPr>
          <a:xfrm rot="10800000">
            <a:off x="7363152" y="226369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olded Corner 90"/>
          <p:cNvSpPr/>
          <p:nvPr/>
        </p:nvSpPr>
        <p:spPr>
          <a:xfrm rot="10800000">
            <a:off x="7147334" y="253760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olded Corner 91"/>
          <p:cNvSpPr/>
          <p:nvPr/>
        </p:nvSpPr>
        <p:spPr>
          <a:xfrm rot="10800000">
            <a:off x="7368526" y="253519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olded Corner 92"/>
          <p:cNvSpPr/>
          <p:nvPr/>
        </p:nvSpPr>
        <p:spPr>
          <a:xfrm rot="10800000">
            <a:off x="7147334" y="280327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olded Corner 93"/>
          <p:cNvSpPr/>
          <p:nvPr/>
        </p:nvSpPr>
        <p:spPr>
          <a:xfrm rot="10800000">
            <a:off x="7668286" y="2221828"/>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5" name="Folded Corner 94"/>
          <p:cNvSpPr/>
          <p:nvPr/>
        </p:nvSpPr>
        <p:spPr>
          <a:xfrm rot="10800000">
            <a:off x="7772252" y="22640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olded Corner 95"/>
          <p:cNvSpPr/>
          <p:nvPr/>
        </p:nvSpPr>
        <p:spPr>
          <a:xfrm rot="10800000">
            <a:off x="7988070" y="22640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olded Corner 96"/>
          <p:cNvSpPr/>
          <p:nvPr/>
        </p:nvSpPr>
        <p:spPr>
          <a:xfrm rot="10800000">
            <a:off x="7772252" y="253795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olded Corner 97"/>
          <p:cNvSpPr/>
          <p:nvPr/>
        </p:nvSpPr>
        <p:spPr>
          <a:xfrm rot="10800000">
            <a:off x="7993444" y="253554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olded Corner 98"/>
          <p:cNvSpPr/>
          <p:nvPr/>
        </p:nvSpPr>
        <p:spPr>
          <a:xfrm rot="10800000">
            <a:off x="7772252" y="280362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olded Corner 99"/>
          <p:cNvSpPr/>
          <p:nvPr/>
        </p:nvSpPr>
        <p:spPr>
          <a:xfrm rot="10800000">
            <a:off x="6404924" y="3131399"/>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Folded Corner 100"/>
          <p:cNvSpPr/>
          <p:nvPr/>
        </p:nvSpPr>
        <p:spPr>
          <a:xfrm rot="10800000">
            <a:off x="6508890" y="31736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olded Corner 101"/>
          <p:cNvSpPr/>
          <p:nvPr/>
        </p:nvSpPr>
        <p:spPr>
          <a:xfrm rot="10800000">
            <a:off x="6724708" y="317361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olded Corner 102"/>
          <p:cNvSpPr/>
          <p:nvPr/>
        </p:nvSpPr>
        <p:spPr>
          <a:xfrm rot="10800000">
            <a:off x="6508890" y="344752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olded Corner 103"/>
          <p:cNvSpPr/>
          <p:nvPr/>
        </p:nvSpPr>
        <p:spPr>
          <a:xfrm rot="10800000">
            <a:off x="6730082" y="344511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lded Corner 104"/>
          <p:cNvSpPr/>
          <p:nvPr/>
        </p:nvSpPr>
        <p:spPr>
          <a:xfrm rot="10800000">
            <a:off x="6508890" y="371319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olded Corner 105"/>
          <p:cNvSpPr/>
          <p:nvPr/>
        </p:nvSpPr>
        <p:spPr>
          <a:xfrm rot="10800000">
            <a:off x="8682465" y="218854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olded Corner 106"/>
          <p:cNvSpPr/>
          <p:nvPr/>
        </p:nvSpPr>
        <p:spPr>
          <a:xfrm rot="10800000">
            <a:off x="8894638" y="190228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olded Corner 107"/>
          <p:cNvSpPr/>
          <p:nvPr/>
        </p:nvSpPr>
        <p:spPr>
          <a:xfrm rot="10800000">
            <a:off x="8894638" y="2174148"/>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olded Corner 108"/>
          <p:cNvSpPr/>
          <p:nvPr/>
        </p:nvSpPr>
        <p:spPr>
          <a:xfrm rot="10800000">
            <a:off x="7308355" y="313483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olded Corner 109"/>
          <p:cNvSpPr/>
          <p:nvPr/>
        </p:nvSpPr>
        <p:spPr>
          <a:xfrm rot="10800000">
            <a:off x="7073551" y="313500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olded Corner 110"/>
          <p:cNvSpPr/>
          <p:nvPr/>
        </p:nvSpPr>
        <p:spPr>
          <a:xfrm rot="10800000">
            <a:off x="7302700" y="3408428"/>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olded Corner 111"/>
          <p:cNvSpPr/>
          <p:nvPr/>
        </p:nvSpPr>
        <p:spPr>
          <a:xfrm rot="10800000">
            <a:off x="7074934" y="34084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a:t>250,000 Pages</a:t>
            </a:r>
          </a:p>
        </p:txBody>
      </p:sp>
      <p:sp>
        <p:nvSpPr>
          <p:cNvPr id="114" name="Folded Corner 113"/>
          <p:cNvSpPr/>
          <p:nvPr/>
        </p:nvSpPr>
        <p:spPr>
          <a:xfrm rot="10800000">
            <a:off x="10701020" y="481567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888400" y="1351852"/>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1056171" y="146135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1052418" y="189640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1063095" y="234944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422477" y="14564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418724" y="189146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429401" y="234450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915798" y="1345487"/>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2083569" y="14549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2079816" y="189003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2090493" y="234307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449875" y="145005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446122" y="188509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456799" y="233813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929864" y="1356311"/>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3097635" y="14658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3093882" y="190086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3104559" y="235390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463941" y="146087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460188" y="189592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470865" y="234896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883354" y="2952854"/>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1051125" y="306236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1047372" y="349740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1058049" y="395044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417431" y="305742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413678" y="349246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424355" y="394550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910752" y="2946489"/>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2078523" y="30559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2074770" y="349104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2085447" y="394407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444829" y="30510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441076" y="348609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451753" y="393913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924818" y="2957313"/>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3092589" y="306682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3088836" y="350186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3099513" y="395490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458895" y="306187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455142" y="349692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465819" y="394996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888413" y="455354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1039235" y="46522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1035482" y="508727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1046159" y="55403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405541" y="46472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401788" y="508233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412465" y="55353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898862" y="4536356"/>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2066633" y="464586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2062880" y="508090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2073557" y="553394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432939" y="464092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429186" y="507596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439863" y="552900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extBox 2"/>
          <p:cNvSpPr txBox="1"/>
          <p:nvPr/>
        </p:nvSpPr>
        <p:spPr>
          <a:xfrm>
            <a:off x="9273435" y="1996492"/>
            <a:ext cx="106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~26k</a:t>
            </a:r>
          </a:p>
        </p:txBody>
      </p:sp>
      <p:sp>
        <p:nvSpPr>
          <p:cNvPr id="193" name="TextBox 192"/>
          <p:cNvSpPr txBox="1"/>
          <p:nvPr/>
        </p:nvSpPr>
        <p:spPr>
          <a:xfrm>
            <a:off x="8397282" y="2797710"/>
            <a:ext cx="106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~77k</a:t>
            </a:r>
          </a:p>
        </p:txBody>
      </p:sp>
      <p:sp>
        <p:nvSpPr>
          <p:cNvPr id="194" name="TextBox 193"/>
          <p:cNvSpPr txBox="1"/>
          <p:nvPr/>
        </p:nvSpPr>
        <p:spPr>
          <a:xfrm>
            <a:off x="6700577" y="4261455"/>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~385k</a:t>
            </a:r>
          </a:p>
        </p:txBody>
      </p:sp>
      <p:sp>
        <p:nvSpPr>
          <p:cNvPr id="195" name="TextBox 194"/>
          <p:cNvSpPr txBox="1"/>
          <p:nvPr/>
        </p:nvSpPr>
        <p:spPr>
          <a:xfrm>
            <a:off x="3155789" y="812784"/>
            <a:ext cx="221025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~3.07 Million</a:t>
            </a:r>
          </a:p>
        </p:txBody>
      </p:sp>
      <p:sp>
        <p:nvSpPr>
          <p:cNvPr id="196" name="Folded Corner 195"/>
          <p:cNvSpPr/>
          <p:nvPr/>
        </p:nvSpPr>
        <p:spPr>
          <a:xfrm rot="10800000">
            <a:off x="2935971" y="455354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7" name="Folded Corner 196"/>
          <p:cNvSpPr/>
          <p:nvPr/>
        </p:nvSpPr>
        <p:spPr>
          <a:xfrm rot="10800000">
            <a:off x="3103742" y="46630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8" name="Folded Corner 197"/>
          <p:cNvSpPr/>
          <p:nvPr/>
        </p:nvSpPr>
        <p:spPr>
          <a:xfrm rot="10800000">
            <a:off x="3099989" y="50980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9" name="Folded Corner 198"/>
          <p:cNvSpPr/>
          <p:nvPr/>
        </p:nvSpPr>
        <p:spPr>
          <a:xfrm rot="10800000">
            <a:off x="3110666" y="55511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6" name="Folded Corner 225"/>
          <p:cNvSpPr/>
          <p:nvPr/>
        </p:nvSpPr>
        <p:spPr>
          <a:xfrm rot="10800000">
            <a:off x="3470048" y="46581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7" name="Folded Corner 226"/>
          <p:cNvSpPr/>
          <p:nvPr/>
        </p:nvSpPr>
        <p:spPr>
          <a:xfrm rot="10800000">
            <a:off x="3466295" y="50931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8" name="Folded Corner 227"/>
          <p:cNvSpPr/>
          <p:nvPr/>
        </p:nvSpPr>
        <p:spPr>
          <a:xfrm rot="10800000">
            <a:off x="3476972" y="55461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9" name="Folded Corner 228"/>
          <p:cNvSpPr/>
          <p:nvPr/>
        </p:nvSpPr>
        <p:spPr>
          <a:xfrm rot="10800000">
            <a:off x="3932024" y="1351852"/>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0" name="Folded Corner 229"/>
          <p:cNvSpPr/>
          <p:nvPr/>
        </p:nvSpPr>
        <p:spPr>
          <a:xfrm rot="10800000">
            <a:off x="4099795" y="146135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1" name="Folded Corner 230"/>
          <p:cNvSpPr/>
          <p:nvPr/>
        </p:nvSpPr>
        <p:spPr>
          <a:xfrm rot="10800000">
            <a:off x="4096042" y="189640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2" name="Folded Corner 231"/>
          <p:cNvSpPr/>
          <p:nvPr/>
        </p:nvSpPr>
        <p:spPr>
          <a:xfrm rot="10800000">
            <a:off x="4106719" y="234944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3" name="Folded Corner 232"/>
          <p:cNvSpPr/>
          <p:nvPr/>
        </p:nvSpPr>
        <p:spPr>
          <a:xfrm rot="10800000">
            <a:off x="4466101" y="14564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4" name="Folded Corner 233"/>
          <p:cNvSpPr/>
          <p:nvPr/>
        </p:nvSpPr>
        <p:spPr>
          <a:xfrm rot="10800000">
            <a:off x="4462348" y="189146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5" name="Folded Corner 234"/>
          <p:cNvSpPr/>
          <p:nvPr/>
        </p:nvSpPr>
        <p:spPr>
          <a:xfrm rot="10800000">
            <a:off x="4473025" y="234450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6" name="Folded Corner 235"/>
          <p:cNvSpPr/>
          <p:nvPr/>
        </p:nvSpPr>
        <p:spPr>
          <a:xfrm rot="10800000">
            <a:off x="3932024" y="2946489"/>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7" name="Folded Corner 236"/>
          <p:cNvSpPr/>
          <p:nvPr/>
        </p:nvSpPr>
        <p:spPr>
          <a:xfrm rot="10800000">
            <a:off x="4099795" y="30559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8" name="Folded Corner 237"/>
          <p:cNvSpPr/>
          <p:nvPr/>
        </p:nvSpPr>
        <p:spPr>
          <a:xfrm rot="10800000">
            <a:off x="4096042" y="349104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9" name="Folded Corner 238"/>
          <p:cNvSpPr/>
          <p:nvPr/>
        </p:nvSpPr>
        <p:spPr>
          <a:xfrm rot="10800000">
            <a:off x="4106719" y="394407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0" name="Folded Corner 239"/>
          <p:cNvSpPr/>
          <p:nvPr/>
        </p:nvSpPr>
        <p:spPr>
          <a:xfrm rot="10800000">
            <a:off x="4466101" y="30510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1" name="Folded Corner 240"/>
          <p:cNvSpPr/>
          <p:nvPr/>
        </p:nvSpPr>
        <p:spPr>
          <a:xfrm rot="10800000">
            <a:off x="4462348" y="348609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2" name="Folded Corner 241"/>
          <p:cNvSpPr/>
          <p:nvPr/>
        </p:nvSpPr>
        <p:spPr>
          <a:xfrm rot="10800000">
            <a:off x="4473025" y="393913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3" name="Folded Corner 242"/>
          <p:cNvSpPr/>
          <p:nvPr/>
        </p:nvSpPr>
        <p:spPr>
          <a:xfrm rot="10800000">
            <a:off x="3932023" y="455354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4" name="Folded Corner 243"/>
          <p:cNvSpPr/>
          <p:nvPr/>
        </p:nvSpPr>
        <p:spPr>
          <a:xfrm rot="10800000">
            <a:off x="4099794" y="46630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5" name="Folded Corner 244"/>
          <p:cNvSpPr/>
          <p:nvPr/>
        </p:nvSpPr>
        <p:spPr>
          <a:xfrm rot="10800000">
            <a:off x="4096041" y="50980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6" name="Folded Corner 245"/>
          <p:cNvSpPr/>
          <p:nvPr/>
        </p:nvSpPr>
        <p:spPr>
          <a:xfrm rot="10800000">
            <a:off x="4106718" y="55511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7" name="Folded Corner 246"/>
          <p:cNvSpPr/>
          <p:nvPr/>
        </p:nvSpPr>
        <p:spPr>
          <a:xfrm rot="10800000">
            <a:off x="4466100" y="46581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8" name="Folded Corner 247"/>
          <p:cNvSpPr/>
          <p:nvPr/>
        </p:nvSpPr>
        <p:spPr>
          <a:xfrm rot="10800000">
            <a:off x="4462347" y="50931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9" name="Folded Corner 248"/>
          <p:cNvSpPr/>
          <p:nvPr/>
        </p:nvSpPr>
        <p:spPr>
          <a:xfrm rot="10800000">
            <a:off x="4473024" y="55461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0" name="Folded Corner 249"/>
          <p:cNvSpPr/>
          <p:nvPr/>
        </p:nvSpPr>
        <p:spPr>
          <a:xfrm rot="10800000">
            <a:off x="4970638" y="1339432"/>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1" name="Folded Corner 250"/>
          <p:cNvSpPr/>
          <p:nvPr/>
        </p:nvSpPr>
        <p:spPr>
          <a:xfrm rot="10800000">
            <a:off x="5074604" y="13816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Folded Corner 251"/>
          <p:cNvSpPr/>
          <p:nvPr/>
        </p:nvSpPr>
        <p:spPr>
          <a:xfrm rot="10800000">
            <a:off x="5290422" y="138164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Folded Corner 252"/>
          <p:cNvSpPr/>
          <p:nvPr/>
        </p:nvSpPr>
        <p:spPr>
          <a:xfrm rot="10800000">
            <a:off x="5074604" y="165555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Folded Corner 253"/>
          <p:cNvSpPr/>
          <p:nvPr/>
        </p:nvSpPr>
        <p:spPr>
          <a:xfrm rot="10800000">
            <a:off x="5295796" y="16531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Folded Corner 254"/>
          <p:cNvSpPr/>
          <p:nvPr/>
        </p:nvSpPr>
        <p:spPr>
          <a:xfrm rot="10800000">
            <a:off x="5074604" y="19212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Folded Corner 255"/>
          <p:cNvSpPr/>
          <p:nvPr/>
        </p:nvSpPr>
        <p:spPr>
          <a:xfrm rot="10800000">
            <a:off x="5052848" y="225289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olded Corner 256"/>
          <p:cNvSpPr/>
          <p:nvPr/>
        </p:nvSpPr>
        <p:spPr>
          <a:xfrm rot="10800000">
            <a:off x="5295796" y="224165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2388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worth 1000 MB?</a:t>
            </a:r>
            <a:br>
              <a:rPr lang="en-US" dirty="0"/>
            </a:br>
            <a:r>
              <a:rPr lang="en-US" dirty="0"/>
              <a:t>Pages per second on peak transfer</a:t>
            </a:r>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a:t>10,000 Pages</a:t>
            </a:r>
          </a:p>
        </p:txBody>
      </p:sp>
      <p:sp>
        <p:nvSpPr>
          <p:cNvPr id="27" name="TextBox 26"/>
          <p:cNvSpPr txBox="1"/>
          <p:nvPr/>
        </p:nvSpPr>
        <p:spPr>
          <a:xfrm>
            <a:off x="1751247" y="988160"/>
            <a:ext cx="1327608" cy="369332"/>
          </a:xfrm>
          <a:prstGeom prst="rect">
            <a:avLst/>
          </a:prstGeom>
          <a:noFill/>
        </p:spPr>
        <p:txBody>
          <a:bodyPr wrap="none" rtlCol="0">
            <a:spAutoFit/>
          </a:bodyPr>
          <a:lstStyle/>
          <a:p>
            <a:r>
              <a:rPr lang="en-US" dirty="0"/>
              <a:t>DDR4 RAM</a:t>
            </a:r>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50,000 Pages</a:t>
            </a:r>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a:t>250,000 Pages</a:t>
            </a:r>
          </a:p>
        </p:txBody>
      </p:sp>
      <p:sp>
        <p:nvSpPr>
          <p:cNvPr id="114" name="Folded Corner 113"/>
          <p:cNvSpPr/>
          <p:nvPr/>
        </p:nvSpPr>
        <p:spPr>
          <a:xfrm rot="10800000">
            <a:off x="10701020" y="481567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851871" y="1370369"/>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1019642" y="14798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1015889" y="191492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1026566" y="236795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385948" y="14749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382195" y="190997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392872" y="23630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879269" y="1364004"/>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2047040" y="14735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2043287" y="19085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2053964" y="23615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413346" y="14685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409593" y="190361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420270" y="235665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893335" y="1374828"/>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3061106" y="14843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3057353" y="191937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3068030" y="23724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427412" y="14793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423659" y="191443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434336" y="236747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846825" y="2971371"/>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1014596" y="308087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1010843" y="351592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1021520" y="396896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380902" y="30759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377149" y="351098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387826" y="396402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874223" y="2965006"/>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2041994" y="30745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2038241" y="35095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2048918" y="39625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408300" y="30695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404547" y="350461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415224" y="39576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888289" y="2975830"/>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3056060" y="30853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3052307" y="352038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3062984" y="397342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422366" y="30803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418613" y="351544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429290" y="396847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851884" y="4572062"/>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1002706" y="46707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998953" y="510578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1009630" y="55588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369012" y="466580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365259" y="510084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375936" y="55538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862333" y="4554873"/>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2030104" y="46643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2026351" y="509942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2037028" y="555246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396410" y="46594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392657" y="509448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403334" y="554752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0" name="Folded Corner 199"/>
          <p:cNvSpPr/>
          <p:nvPr/>
        </p:nvSpPr>
        <p:spPr>
          <a:xfrm rot="10800000">
            <a:off x="7077424" y="1508570"/>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1" name="Folded Corner 200"/>
          <p:cNvSpPr/>
          <p:nvPr/>
        </p:nvSpPr>
        <p:spPr>
          <a:xfrm rot="10800000">
            <a:off x="7181390" y="15507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olded Corner 201"/>
          <p:cNvSpPr/>
          <p:nvPr/>
        </p:nvSpPr>
        <p:spPr>
          <a:xfrm rot="10800000">
            <a:off x="7397208" y="155078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olded Corner 202"/>
          <p:cNvSpPr/>
          <p:nvPr/>
        </p:nvSpPr>
        <p:spPr>
          <a:xfrm rot="10800000">
            <a:off x="7181390" y="182469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olded Corner 203"/>
          <p:cNvSpPr/>
          <p:nvPr/>
        </p:nvSpPr>
        <p:spPr>
          <a:xfrm rot="10800000">
            <a:off x="7402582" y="18222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olded Corner 204"/>
          <p:cNvSpPr/>
          <p:nvPr/>
        </p:nvSpPr>
        <p:spPr>
          <a:xfrm rot="10800000">
            <a:off x="7181390" y="209036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olded Corner 205"/>
          <p:cNvSpPr/>
          <p:nvPr/>
        </p:nvSpPr>
        <p:spPr>
          <a:xfrm rot="10800000">
            <a:off x="7702944" y="1497918"/>
            <a:ext cx="533400" cy="824122"/>
          </a:xfrm>
          <a:prstGeom prst="foldedCorner">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7" name="Folded Corner 206"/>
          <p:cNvSpPr/>
          <p:nvPr/>
        </p:nvSpPr>
        <p:spPr>
          <a:xfrm rot="10800000">
            <a:off x="7806910" y="15401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olded Corner 207"/>
          <p:cNvSpPr/>
          <p:nvPr/>
        </p:nvSpPr>
        <p:spPr>
          <a:xfrm rot="10800000">
            <a:off x="8022728" y="15401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olded Corner 208"/>
          <p:cNvSpPr/>
          <p:nvPr/>
        </p:nvSpPr>
        <p:spPr>
          <a:xfrm rot="10800000">
            <a:off x="7806910" y="181404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olded Corner 209"/>
          <p:cNvSpPr/>
          <p:nvPr/>
        </p:nvSpPr>
        <p:spPr>
          <a:xfrm rot="10800000">
            <a:off x="8028102" y="18116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olded Corner 210"/>
          <p:cNvSpPr/>
          <p:nvPr/>
        </p:nvSpPr>
        <p:spPr>
          <a:xfrm rot="10800000">
            <a:off x="7806910" y="207971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olded Corner 218"/>
          <p:cNvSpPr/>
          <p:nvPr/>
        </p:nvSpPr>
        <p:spPr>
          <a:xfrm rot="10800000">
            <a:off x="7119834" y="244744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p:cNvSpPr txBox="1"/>
          <p:nvPr/>
        </p:nvSpPr>
        <p:spPr>
          <a:xfrm>
            <a:off x="7077424" y="3291961"/>
            <a:ext cx="21646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~4.36 Million</a:t>
            </a:r>
          </a:p>
        </p:txBody>
      </p:sp>
      <p:sp>
        <p:nvSpPr>
          <p:cNvPr id="196" name="Folded Corner 195"/>
          <p:cNvSpPr/>
          <p:nvPr/>
        </p:nvSpPr>
        <p:spPr>
          <a:xfrm rot="10800000">
            <a:off x="2929260" y="4582235"/>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7" name="Folded Corner 196"/>
          <p:cNvSpPr/>
          <p:nvPr/>
        </p:nvSpPr>
        <p:spPr>
          <a:xfrm rot="10800000">
            <a:off x="3097031" y="469174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8" name="Folded Corner 197"/>
          <p:cNvSpPr/>
          <p:nvPr/>
        </p:nvSpPr>
        <p:spPr>
          <a:xfrm rot="10800000">
            <a:off x="3093278" y="512678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9" name="Folded Corner 198"/>
          <p:cNvSpPr/>
          <p:nvPr/>
        </p:nvSpPr>
        <p:spPr>
          <a:xfrm rot="10800000">
            <a:off x="3103955" y="557982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6" name="Folded Corner 225"/>
          <p:cNvSpPr/>
          <p:nvPr/>
        </p:nvSpPr>
        <p:spPr>
          <a:xfrm rot="10800000">
            <a:off x="3463337" y="468680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7" name="Folded Corner 226"/>
          <p:cNvSpPr/>
          <p:nvPr/>
        </p:nvSpPr>
        <p:spPr>
          <a:xfrm rot="10800000">
            <a:off x="3459584" y="512184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8" name="Folded Corner 227"/>
          <p:cNvSpPr/>
          <p:nvPr/>
        </p:nvSpPr>
        <p:spPr>
          <a:xfrm rot="10800000">
            <a:off x="3470261" y="557488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9" name="Folded Corner 228"/>
          <p:cNvSpPr/>
          <p:nvPr/>
        </p:nvSpPr>
        <p:spPr>
          <a:xfrm rot="10800000">
            <a:off x="3920973" y="1351449"/>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0" name="Folded Corner 229"/>
          <p:cNvSpPr/>
          <p:nvPr/>
        </p:nvSpPr>
        <p:spPr>
          <a:xfrm rot="10800000">
            <a:off x="4088744" y="14609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1" name="Folded Corner 230"/>
          <p:cNvSpPr/>
          <p:nvPr/>
        </p:nvSpPr>
        <p:spPr>
          <a:xfrm rot="10800000">
            <a:off x="4084991" y="18960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2" name="Folded Corner 231"/>
          <p:cNvSpPr/>
          <p:nvPr/>
        </p:nvSpPr>
        <p:spPr>
          <a:xfrm rot="10800000">
            <a:off x="4095668" y="23490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3" name="Folded Corner 232"/>
          <p:cNvSpPr/>
          <p:nvPr/>
        </p:nvSpPr>
        <p:spPr>
          <a:xfrm rot="10800000">
            <a:off x="4455050" y="145601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4" name="Folded Corner 233"/>
          <p:cNvSpPr/>
          <p:nvPr/>
        </p:nvSpPr>
        <p:spPr>
          <a:xfrm rot="10800000">
            <a:off x="4451297" y="189105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5" name="Folded Corner 234"/>
          <p:cNvSpPr/>
          <p:nvPr/>
        </p:nvSpPr>
        <p:spPr>
          <a:xfrm rot="10800000">
            <a:off x="4461974" y="234409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6" name="Folded Corner 235"/>
          <p:cNvSpPr/>
          <p:nvPr/>
        </p:nvSpPr>
        <p:spPr>
          <a:xfrm rot="10800000">
            <a:off x="3932454" y="2950990"/>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7" name="Folded Corner 236"/>
          <p:cNvSpPr/>
          <p:nvPr/>
        </p:nvSpPr>
        <p:spPr>
          <a:xfrm rot="10800000">
            <a:off x="4100225" y="30604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8" name="Folded Corner 237"/>
          <p:cNvSpPr/>
          <p:nvPr/>
        </p:nvSpPr>
        <p:spPr>
          <a:xfrm rot="10800000">
            <a:off x="4096472" y="349554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9" name="Folded Corner 238"/>
          <p:cNvSpPr/>
          <p:nvPr/>
        </p:nvSpPr>
        <p:spPr>
          <a:xfrm rot="10800000">
            <a:off x="4107149" y="39485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0" name="Folded Corner 239"/>
          <p:cNvSpPr/>
          <p:nvPr/>
        </p:nvSpPr>
        <p:spPr>
          <a:xfrm rot="10800000">
            <a:off x="4466531" y="30555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1" name="Folded Corner 240"/>
          <p:cNvSpPr/>
          <p:nvPr/>
        </p:nvSpPr>
        <p:spPr>
          <a:xfrm rot="10800000">
            <a:off x="4462778" y="34906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2" name="Folded Corner 241"/>
          <p:cNvSpPr/>
          <p:nvPr/>
        </p:nvSpPr>
        <p:spPr>
          <a:xfrm rot="10800000">
            <a:off x="4473455" y="39436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3" name="Folded Corner 242"/>
          <p:cNvSpPr/>
          <p:nvPr/>
        </p:nvSpPr>
        <p:spPr>
          <a:xfrm rot="10800000">
            <a:off x="3931705" y="4550208"/>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4" name="Folded Corner 243"/>
          <p:cNvSpPr/>
          <p:nvPr/>
        </p:nvSpPr>
        <p:spPr>
          <a:xfrm rot="10800000">
            <a:off x="4099476" y="465971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5" name="Folded Corner 244"/>
          <p:cNvSpPr/>
          <p:nvPr/>
        </p:nvSpPr>
        <p:spPr>
          <a:xfrm rot="10800000">
            <a:off x="4095723" y="509475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6" name="Folded Corner 245"/>
          <p:cNvSpPr/>
          <p:nvPr/>
        </p:nvSpPr>
        <p:spPr>
          <a:xfrm rot="10800000">
            <a:off x="4106400" y="554779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7" name="Folded Corner 246"/>
          <p:cNvSpPr/>
          <p:nvPr/>
        </p:nvSpPr>
        <p:spPr>
          <a:xfrm rot="10800000">
            <a:off x="4465782" y="465477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8" name="Folded Corner 247"/>
          <p:cNvSpPr/>
          <p:nvPr/>
        </p:nvSpPr>
        <p:spPr>
          <a:xfrm rot="10800000">
            <a:off x="4462029" y="508981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9" name="Folded Corner 248"/>
          <p:cNvSpPr/>
          <p:nvPr/>
        </p:nvSpPr>
        <p:spPr>
          <a:xfrm rot="10800000">
            <a:off x="4472706" y="554285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4" name="Folded Corner 273"/>
          <p:cNvSpPr/>
          <p:nvPr/>
        </p:nvSpPr>
        <p:spPr>
          <a:xfrm rot="10800000">
            <a:off x="4988422" y="1351448"/>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5" name="Folded Corner 274"/>
          <p:cNvSpPr/>
          <p:nvPr/>
        </p:nvSpPr>
        <p:spPr>
          <a:xfrm rot="10800000">
            <a:off x="5156193" y="14609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6" name="Folded Corner 275"/>
          <p:cNvSpPr/>
          <p:nvPr/>
        </p:nvSpPr>
        <p:spPr>
          <a:xfrm rot="10800000">
            <a:off x="5152440" y="189599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7" name="Folded Corner 276"/>
          <p:cNvSpPr/>
          <p:nvPr/>
        </p:nvSpPr>
        <p:spPr>
          <a:xfrm rot="10800000">
            <a:off x="5163117" y="234903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8" name="Folded Corner 277"/>
          <p:cNvSpPr/>
          <p:nvPr/>
        </p:nvSpPr>
        <p:spPr>
          <a:xfrm rot="10800000">
            <a:off x="5522499" y="14560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9" name="Folded Corner 278"/>
          <p:cNvSpPr/>
          <p:nvPr/>
        </p:nvSpPr>
        <p:spPr>
          <a:xfrm rot="10800000">
            <a:off x="5518746" y="189105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0" name="Folded Corner 279"/>
          <p:cNvSpPr/>
          <p:nvPr/>
        </p:nvSpPr>
        <p:spPr>
          <a:xfrm rot="10800000">
            <a:off x="5529423" y="23440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1" name="Folded Corner 280"/>
          <p:cNvSpPr/>
          <p:nvPr/>
        </p:nvSpPr>
        <p:spPr>
          <a:xfrm rot="10800000">
            <a:off x="4999903" y="2950989"/>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2" name="Folded Corner 281"/>
          <p:cNvSpPr/>
          <p:nvPr/>
        </p:nvSpPr>
        <p:spPr>
          <a:xfrm rot="10800000">
            <a:off x="5167674" y="30604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3" name="Folded Corner 282"/>
          <p:cNvSpPr/>
          <p:nvPr/>
        </p:nvSpPr>
        <p:spPr>
          <a:xfrm rot="10800000">
            <a:off x="5163921" y="349554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4" name="Folded Corner 283"/>
          <p:cNvSpPr/>
          <p:nvPr/>
        </p:nvSpPr>
        <p:spPr>
          <a:xfrm rot="10800000">
            <a:off x="5174598" y="394857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5" name="Folded Corner 284"/>
          <p:cNvSpPr/>
          <p:nvPr/>
        </p:nvSpPr>
        <p:spPr>
          <a:xfrm rot="10800000">
            <a:off x="5533980" y="30555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6" name="Folded Corner 285"/>
          <p:cNvSpPr/>
          <p:nvPr/>
        </p:nvSpPr>
        <p:spPr>
          <a:xfrm rot="10800000">
            <a:off x="5530227" y="349059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7" name="Folded Corner 286"/>
          <p:cNvSpPr/>
          <p:nvPr/>
        </p:nvSpPr>
        <p:spPr>
          <a:xfrm rot="10800000">
            <a:off x="5540904" y="394363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8" name="Folded Corner 287"/>
          <p:cNvSpPr/>
          <p:nvPr/>
        </p:nvSpPr>
        <p:spPr>
          <a:xfrm rot="10800000">
            <a:off x="4999154" y="4550207"/>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9" name="Folded Corner 288"/>
          <p:cNvSpPr/>
          <p:nvPr/>
        </p:nvSpPr>
        <p:spPr>
          <a:xfrm rot="10800000">
            <a:off x="5166925" y="46597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0" name="Folded Corner 289"/>
          <p:cNvSpPr/>
          <p:nvPr/>
        </p:nvSpPr>
        <p:spPr>
          <a:xfrm rot="10800000">
            <a:off x="5163172" y="509475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1" name="Folded Corner 290"/>
          <p:cNvSpPr/>
          <p:nvPr/>
        </p:nvSpPr>
        <p:spPr>
          <a:xfrm rot="10800000">
            <a:off x="5173849" y="55477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2" name="Folded Corner 291"/>
          <p:cNvSpPr/>
          <p:nvPr/>
        </p:nvSpPr>
        <p:spPr>
          <a:xfrm rot="10800000">
            <a:off x="5533231" y="465477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3" name="Folded Corner 292"/>
          <p:cNvSpPr/>
          <p:nvPr/>
        </p:nvSpPr>
        <p:spPr>
          <a:xfrm rot="10800000">
            <a:off x="5529478" y="508981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4" name="Folded Corner 293"/>
          <p:cNvSpPr/>
          <p:nvPr/>
        </p:nvSpPr>
        <p:spPr>
          <a:xfrm rot="10800000">
            <a:off x="5540155" y="55428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5" name="Folded Corner 294"/>
          <p:cNvSpPr/>
          <p:nvPr/>
        </p:nvSpPr>
        <p:spPr>
          <a:xfrm rot="10800000">
            <a:off x="6011404" y="1351448"/>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6" name="Folded Corner 295"/>
          <p:cNvSpPr/>
          <p:nvPr/>
        </p:nvSpPr>
        <p:spPr>
          <a:xfrm rot="10800000">
            <a:off x="6179175" y="14609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7" name="Folded Corner 296"/>
          <p:cNvSpPr/>
          <p:nvPr/>
        </p:nvSpPr>
        <p:spPr>
          <a:xfrm rot="10800000">
            <a:off x="6175422" y="189599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8" name="Folded Corner 297"/>
          <p:cNvSpPr/>
          <p:nvPr/>
        </p:nvSpPr>
        <p:spPr>
          <a:xfrm rot="10800000">
            <a:off x="6186099" y="234903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9" name="Folded Corner 298"/>
          <p:cNvSpPr/>
          <p:nvPr/>
        </p:nvSpPr>
        <p:spPr>
          <a:xfrm rot="10800000">
            <a:off x="6545481" y="14560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0" name="Folded Corner 299"/>
          <p:cNvSpPr/>
          <p:nvPr/>
        </p:nvSpPr>
        <p:spPr>
          <a:xfrm rot="10800000">
            <a:off x="6541728" y="189105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1" name="Folded Corner 300"/>
          <p:cNvSpPr/>
          <p:nvPr/>
        </p:nvSpPr>
        <p:spPr>
          <a:xfrm rot="10800000">
            <a:off x="6552405" y="23440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2" name="Folded Corner 301"/>
          <p:cNvSpPr/>
          <p:nvPr/>
        </p:nvSpPr>
        <p:spPr>
          <a:xfrm rot="10800000">
            <a:off x="6041781" y="2944970"/>
            <a:ext cx="946130" cy="1533625"/>
          </a:xfrm>
          <a:prstGeom prst="foldedCorner">
            <a:avLst/>
          </a:prstGeom>
          <a:solidFill>
            <a:schemeClr val="accent6">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3" name="Folded Corner 302"/>
          <p:cNvSpPr/>
          <p:nvPr/>
        </p:nvSpPr>
        <p:spPr>
          <a:xfrm rot="10800000">
            <a:off x="6209552" y="305447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4" name="Folded Corner 303"/>
          <p:cNvSpPr/>
          <p:nvPr/>
        </p:nvSpPr>
        <p:spPr>
          <a:xfrm rot="10800000">
            <a:off x="6205799" y="348952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5" name="Folded Corner 304"/>
          <p:cNvSpPr/>
          <p:nvPr/>
        </p:nvSpPr>
        <p:spPr>
          <a:xfrm rot="10800000">
            <a:off x="6216476" y="394256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6" name="Folded Corner 305"/>
          <p:cNvSpPr/>
          <p:nvPr/>
        </p:nvSpPr>
        <p:spPr>
          <a:xfrm rot="10800000">
            <a:off x="6575858" y="304953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7" name="Folded Corner 306"/>
          <p:cNvSpPr/>
          <p:nvPr/>
        </p:nvSpPr>
        <p:spPr>
          <a:xfrm rot="10800000">
            <a:off x="6572105" y="348458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8" name="Folded Corner 307"/>
          <p:cNvSpPr/>
          <p:nvPr/>
        </p:nvSpPr>
        <p:spPr>
          <a:xfrm rot="10800000">
            <a:off x="6582782" y="393761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9261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Every nanosecond you waste, a cookie is burned in someone’s oven</a:t>
            </a:r>
          </a:p>
        </p:txBody>
      </p:sp>
      <p:sp>
        <p:nvSpPr>
          <p:cNvPr id="2" name="Title 1"/>
          <p:cNvSpPr>
            <a:spLocks noGrp="1"/>
          </p:cNvSpPr>
          <p:nvPr>
            <p:ph type="title"/>
          </p:nvPr>
        </p:nvSpPr>
        <p:spPr/>
        <p:txBody>
          <a:bodyPr/>
          <a:lstStyle/>
          <a:p>
            <a:r>
              <a:rPr lang="en-US" dirty="0"/>
              <a:t>Access Speed or Latency time</a:t>
            </a:r>
          </a:p>
        </p:txBody>
      </p:sp>
      <p:sp>
        <p:nvSpPr>
          <p:cNvPr id="8" name="TextBox 7"/>
          <p:cNvSpPr txBox="1"/>
          <p:nvPr/>
        </p:nvSpPr>
        <p:spPr>
          <a:xfrm>
            <a:off x="379412" y="2389419"/>
            <a:ext cx="725737" cy="369332"/>
          </a:xfrm>
          <a:prstGeom prst="rect">
            <a:avLst/>
          </a:prstGeom>
          <a:noFill/>
        </p:spPr>
        <p:txBody>
          <a:bodyPr wrap="square" rtlCol="0">
            <a:spAutoFit/>
          </a:bodyPr>
          <a:lstStyle/>
          <a:p>
            <a:r>
              <a:rPr lang="en-US" dirty="0"/>
              <a:t>RAM</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853" y="2743197"/>
            <a:ext cx="231379" cy="182401"/>
          </a:xfrm>
          <a:prstGeom prst="rect">
            <a:avLst/>
          </a:prstGeom>
        </p:spPr>
      </p:pic>
      <p:sp>
        <p:nvSpPr>
          <p:cNvPr id="16" name="TextBox 15"/>
          <p:cNvSpPr txBox="1"/>
          <p:nvPr/>
        </p:nvSpPr>
        <p:spPr>
          <a:xfrm>
            <a:off x="1240146" y="2373865"/>
            <a:ext cx="593432" cy="369332"/>
          </a:xfrm>
          <a:prstGeom prst="rect">
            <a:avLst/>
          </a:prstGeom>
          <a:noFill/>
        </p:spPr>
        <p:txBody>
          <a:bodyPr wrap="none" rtlCol="0">
            <a:spAutoFit/>
          </a:bodyPr>
          <a:lstStyle/>
          <a:p>
            <a:r>
              <a:rPr lang="en-US" dirty="0"/>
              <a:t>SSD</a:t>
            </a:r>
          </a:p>
        </p:txBody>
      </p:sp>
      <p:sp>
        <p:nvSpPr>
          <p:cNvPr id="17" name="TextBox 16"/>
          <p:cNvSpPr txBox="1"/>
          <p:nvPr/>
        </p:nvSpPr>
        <p:spPr>
          <a:xfrm>
            <a:off x="3741060" y="2345435"/>
            <a:ext cx="649537" cy="369332"/>
          </a:xfrm>
          <a:prstGeom prst="rect">
            <a:avLst/>
          </a:prstGeom>
          <a:noFill/>
        </p:spPr>
        <p:txBody>
          <a:bodyPr wrap="none" rtlCol="0">
            <a:spAutoFit/>
          </a:bodyPr>
          <a:lstStyle/>
          <a:p>
            <a:r>
              <a:rPr lang="en-US" dirty="0"/>
              <a:t>HDD</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355" y="3135047"/>
            <a:ext cx="1192427" cy="940016"/>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8440" y="4167769"/>
            <a:ext cx="2823830" cy="2226086"/>
          </a:xfrm>
          <a:prstGeom prst="rect">
            <a:avLst/>
          </a:prstGeom>
        </p:spPr>
      </p:pic>
      <p:sp>
        <p:nvSpPr>
          <p:cNvPr id="25" name="TextBox 24"/>
          <p:cNvSpPr txBox="1"/>
          <p:nvPr/>
        </p:nvSpPr>
        <p:spPr>
          <a:xfrm>
            <a:off x="10208852" y="2489365"/>
            <a:ext cx="989951" cy="369332"/>
          </a:xfrm>
          <a:prstGeom prst="rect">
            <a:avLst/>
          </a:prstGeom>
          <a:noFill/>
        </p:spPr>
        <p:txBody>
          <a:bodyPr wrap="none" rtlCol="0">
            <a:spAutoFit/>
          </a:bodyPr>
          <a:lstStyle/>
          <a:p>
            <a:r>
              <a:rPr lang="en-US" dirty="0"/>
              <a:t>1 Cookie</a:t>
            </a:r>
          </a:p>
        </p:txBody>
      </p:sp>
      <p:sp>
        <p:nvSpPr>
          <p:cNvPr id="26" name="TextBox 25"/>
          <p:cNvSpPr txBox="1"/>
          <p:nvPr/>
        </p:nvSpPr>
        <p:spPr>
          <a:xfrm>
            <a:off x="10208851" y="3448681"/>
            <a:ext cx="1618328" cy="369332"/>
          </a:xfrm>
          <a:prstGeom prst="rect">
            <a:avLst/>
          </a:prstGeom>
          <a:noFill/>
        </p:spPr>
        <p:txBody>
          <a:bodyPr wrap="none" rtlCol="0">
            <a:spAutoFit/>
          </a:bodyPr>
          <a:lstStyle/>
          <a:p>
            <a:r>
              <a:rPr lang="en-US" dirty="0"/>
              <a:t>10,000 Cookies</a:t>
            </a:r>
          </a:p>
        </p:txBody>
      </p:sp>
      <p:sp>
        <p:nvSpPr>
          <p:cNvPr id="27" name="TextBox 26"/>
          <p:cNvSpPr txBox="1"/>
          <p:nvPr/>
        </p:nvSpPr>
        <p:spPr>
          <a:xfrm>
            <a:off x="10298742" y="5041831"/>
            <a:ext cx="1916487" cy="369332"/>
          </a:xfrm>
          <a:prstGeom prst="rect">
            <a:avLst/>
          </a:prstGeom>
          <a:noFill/>
        </p:spPr>
        <p:txBody>
          <a:bodyPr wrap="none" rtlCol="0">
            <a:spAutoFit/>
          </a:bodyPr>
          <a:lstStyle/>
          <a:p>
            <a:r>
              <a:rPr lang="en-US" dirty="0"/>
              <a:t>1,000,000 Cookies</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109" y="3127019"/>
            <a:ext cx="1192427" cy="940016"/>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81" y="2714767"/>
            <a:ext cx="1192427" cy="940016"/>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562" y="3145698"/>
            <a:ext cx="1192427" cy="940016"/>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734" y="2733446"/>
            <a:ext cx="1192427" cy="940016"/>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27" y="5807008"/>
            <a:ext cx="1192427" cy="940016"/>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99" y="5394756"/>
            <a:ext cx="1192427" cy="940016"/>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150" y="4489768"/>
            <a:ext cx="1192427" cy="940016"/>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322" y="4077516"/>
            <a:ext cx="1192427" cy="940016"/>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50" y="4449840"/>
            <a:ext cx="1192427" cy="940016"/>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622" y="4037588"/>
            <a:ext cx="1192427" cy="940016"/>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7472" y="2615096"/>
            <a:ext cx="231379" cy="182401"/>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871" y="5299917"/>
            <a:ext cx="2823830" cy="2226086"/>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543" y="4417657"/>
            <a:ext cx="2823830" cy="2226086"/>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647" y="3434481"/>
            <a:ext cx="2823830" cy="2226086"/>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1051" y="2483984"/>
            <a:ext cx="2823830" cy="2226086"/>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186" y="2736976"/>
            <a:ext cx="231379" cy="182401"/>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2963297"/>
            <a:ext cx="231379" cy="182401"/>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2957076"/>
            <a:ext cx="231379" cy="182401"/>
          </a:xfrm>
          <a:prstGeom prst="rect">
            <a:avLst/>
          </a:prstGeom>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161887"/>
            <a:ext cx="231379" cy="182401"/>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155666"/>
            <a:ext cx="231379" cy="182401"/>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360477"/>
            <a:ext cx="231379" cy="182401"/>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354256"/>
            <a:ext cx="231379" cy="18240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33" y="3582261"/>
            <a:ext cx="231379" cy="182401"/>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66" y="3576040"/>
            <a:ext cx="231379" cy="182401"/>
          </a:xfrm>
          <a:prstGeom prst="rect">
            <a:avLst/>
          </a:prstGeom>
        </p:spPr>
      </p:pic>
    </p:spTree>
    <p:extLst>
      <p:ext uri="{BB962C8B-B14F-4D97-AF65-F5344CB8AC3E}">
        <p14:creationId xmlns:p14="http://schemas.microsoft.com/office/powerpoint/2010/main" val="37349544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We are Geeks, we should be excited by this stuff, the world depends on us!</a:t>
            </a:r>
          </a:p>
          <a:p>
            <a:r>
              <a:rPr lang="en-US" dirty="0"/>
              <a:t>Truth is, the CPU is a busy worker on the system that pulls data from RAM</a:t>
            </a:r>
          </a:p>
          <a:p>
            <a:r>
              <a:rPr lang="en-US" dirty="0"/>
              <a:t>Data from disk goes to RAM, and it is the main bottle neck for performance</a:t>
            </a:r>
          </a:p>
          <a:p>
            <a:r>
              <a:rPr lang="en-US" dirty="0"/>
              <a:t>The slower the data request goes from CPU – Disk – Back to CPU the slower work is performed</a:t>
            </a:r>
          </a:p>
        </p:txBody>
      </p:sp>
      <p:sp>
        <p:nvSpPr>
          <p:cNvPr id="2" name="Title 1"/>
          <p:cNvSpPr>
            <a:spLocks noGrp="1"/>
          </p:cNvSpPr>
          <p:nvPr>
            <p:ph type="title"/>
          </p:nvPr>
        </p:nvSpPr>
        <p:spPr/>
        <p:txBody>
          <a:bodyPr/>
          <a:lstStyle/>
          <a:p>
            <a:r>
              <a:rPr lang="en-US" dirty="0"/>
              <a:t>Why does all this matter?</a:t>
            </a:r>
          </a:p>
        </p:txBody>
      </p:sp>
    </p:spTree>
    <p:extLst>
      <p:ext uri="{BB962C8B-B14F-4D97-AF65-F5344CB8AC3E}">
        <p14:creationId xmlns:p14="http://schemas.microsoft.com/office/powerpoint/2010/main" val="53401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FSB</a:t>
            </a:r>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CPU</a:t>
            </a:r>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North Bridge</a:t>
            </a:r>
          </a:p>
          <a:p>
            <a:pPr algn="ctr"/>
            <a:r>
              <a:rPr lang="en-US" dirty="0"/>
              <a:t>(Memory Control)</a:t>
            </a:r>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South Bridge</a:t>
            </a:r>
          </a:p>
          <a:p>
            <a:pPr algn="ctr"/>
            <a:r>
              <a:rPr lang="en-US" dirty="0"/>
              <a:t>(I/O Control)</a:t>
            </a:r>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 DMA</a:t>
            </a:r>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SATA/SAS</a:t>
            </a:r>
            <a:br>
              <a:rPr lang="en-US" dirty="0"/>
            </a:br>
            <a:r>
              <a:rPr lang="en-US" dirty="0"/>
              <a:t>PCI-E</a:t>
            </a:r>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a:t>RAM</a:t>
            </a:r>
          </a:p>
        </p:txBody>
      </p:sp>
      <p:sp>
        <p:nvSpPr>
          <p:cNvPr id="22" name="TextBox 21"/>
          <p:cNvSpPr txBox="1"/>
          <p:nvPr/>
        </p:nvSpPr>
        <p:spPr>
          <a:xfrm>
            <a:off x="989012" y="990600"/>
            <a:ext cx="5393721" cy="1200329"/>
          </a:xfrm>
          <a:prstGeom prst="rect">
            <a:avLst/>
          </a:prstGeom>
          <a:noFill/>
        </p:spPr>
        <p:txBody>
          <a:bodyPr wrap="none" rtlCol="0">
            <a:spAutoFit/>
          </a:bodyPr>
          <a:lstStyle/>
          <a:p>
            <a:r>
              <a:rPr lang="en-US" dirty="0"/>
              <a:t>CPU does all the “Thinking”</a:t>
            </a:r>
          </a:p>
          <a:p>
            <a:r>
              <a:rPr lang="en-US" dirty="0"/>
              <a:t>Requests data from disk</a:t>
            </a:r>
          </a:p>
          <a:p>
            <a:r>
              <a:rPr lang="en-US" dirty="0"/>
              <a:t>Disk returns data to Memory via Direct Memory Access</a:t>
            </a:r>
            <a:br>
              <a:rPr lang="en-US" dirty="0"/>
            </a:br>
            <a:r>
              <a:rPr lang="en-US" dirty="0"/>
              <a:t>Memory pushes data to CPU via Front Side Bus</a:t>
            </a:r>
          </a:p>
        </p:txBody>
      </p:sp>
      <p:sp>
        <p:nvSpPr>
          <p:cNvPr id="23" name="TextBox 22"/>
          <p:cNvSpPr txBox="1"/>
          <p:nvPr/>
        </p:nvSpPr>
        <p:spPr>
          <a:xfrm>
            <a:off x="989012" y="3648559"/>
            <a:ext cx="3667992" cy="1200329"/>
          </a:xfrm>
          <a:prstGeom prst="rect">
            <a:avLst/>
          </a:prstGeom>
          <a:noFill/>
        </p:spPr>
        <p:txBody>
          <a:bodyPr wrap="none" rtlCol="0">
            <a:spAutoFit/>
          </a:bodyPr>
          <a:lstStyle/>
          <a:p>
            <a:r>
              <a:rPr lang="en-US" dirty="0"/>
              <a:t>For SQL Server, when the pages</a:t>
            </a:r>
          </a:p>
          <a:p>
            <a:r>
              <a:rPr lang="en-US" dirty="0"/>
              <a:t>are kept in memory, they can be</a:t>
            </a:r>
          </a:p>
          <a:p>
            <a:r>
              <a:rPr lang="en-US" dirty="0"/>
              <a:t>brought back from memory without </a:t>
            </a:r>
          </a:p>
          <a:p>
            <a:r>
              <a:rPr lang="en-US" dirty="0"/>
              <a:t>having to go to disk.</a:t>
            </a:r>
          </a:p>
        </p:txBody>
      </p:sp>
    </p:spTree>
    <p:extLst>
      <p:ext uri="{BB962C8B-B14F-4D97-AF65-F5344CB8AC3E}">
        <p14:creationId xmlns:p14="http://schemas.microsoft.com/office/powerpoint/2010/main" val="2205381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1601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8KB in Size or 8192 Bytes </a:t>
            </a:r>
          </a:p>
          <a:p>
            <a:r>
              <a:rPr lang="en-US" dirty="0"/>
              <a:t>Header is 96 Bytes</a:t>
            </a:r>
          </a:p>
          <a:p>
            <a:pPr lvl="1"/>
            <a:r>
              <a:rPr lang="en-US" dirty="0"/>
              <a:t>Contains:</a:t>
            </a:r>
          </a:p>
          <a:p>
            <a:pPr lvl="2"/>
            <a:r>
              <a:rPr lang="en-US" dirty="0"/>
              <a:t> PageID</a:t>
            </a:r>
          </a:p>
          <a:p>
            <a:pPr lvl="2"/>
            <a:r>
              <a:rPr lang="en-US" dirty="0"/>
              <a:t>Pointers to Previous and Next Pages</a:t>
            </a:r>
          </a:p>
          <a:p>
            <a:pPr lvl="2"/>
            <a:r>
              <a:rPr lang="en-US" dirty="0"/>
              <a:t>Free space</a:t>
            </a:r>
          </a:p>
          <a:p>
            <a:pPr lvl="2"/>
            <a:r>
              <a:rPr lang="en-US" dirty="0"/>
              <a:t>Total # of rows on the page</a:t>
            </a:r>
          </a:p>
          <a:p>
            <a:r>
              <a:rPr lang="en-US" dirty="0"/>
              <a:t>128 Pages = 1 Megabyte | 128,000 = 1 Gigabyte</a:t>
            </a:r>
          </a:p>
          <a:p>
            <a:r>
              <a:rPr lang="en-US" dirty="0"/>
              <a:t>Smallest Unit of allocation; there are no half pages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Pages</a:t>
            </a:r>
          </a:p>
        </p:txBody>
      </p:sp>
    </p:spTree>
    <p:extLst>
      <p:ext uri="{BB962C8B-B14F-4D97-AF65-F5344CB8AC3E}">
        <p14:creationId xmlns:p14="http://schemas.microsoft.com/office/powerpoint/2010/main" val="347111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Pages</a:t>
            </a:r>
          </a:p>
        </p:txBody>
      </p:sp>
      <p:sp>
        <p:nvSpPr>
          <p:cNvPr id="4" name="Folded Corner 3"/>
          <p:cNvSpPr/>
          <p:nvPr/>
        </p:nvSpPr>
        <p:spPr>
          <a:xfrm rot="10800000">
            <a:off x="3732212" y="1143000"/>
            <a:ext cx="3657600" cy="48006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32211" y="1828800"/>
            <a:ext cx="3657601"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Page Header (96 Bytes)</a:t>
            </a:r>
          </a:p>
        </p:txBody>
      </p:sp>
      <p:sp>
        <p:nvSpPr>
          <p:cNvPr id="6" name="TextBox 5"/>
          <p:cNvSpPr txBox="1"/>
          <p:nvPr/>
        </p:nvSpPr>
        <p:spPr>
          <a:xfrm>
            <a:off x="3732211" y="2198132"/>
            <a:ext cx="3657601"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Data Row 1 (100 Bytes)</a:t>
            </a:r>
          </a:p>
        </p:txBody>
      </p:sp>
      <p:sp>
        <p:nvSpPr>
          <p:cNvPr id="7" name="TextBox 6"/>
          <p:cNvSpPr txBox="1"/>
          <p:nvPr/>
        </p:nvSpPr>
        <p:spPr>
          <a:xfrm>
            <a:off x="2932111" y="6475989"/>
            <a:ext cx="7848600" cy="369332"/>
          </a:xfrm>
          <a:prstGeom prst="rect">
            <a:avLst/>
          </a:prstGeom>
          <a:noFill/>
        </p:spPr>
        <p:txBody>
          <a:bodyPr wrap="square" rtlCol="0">
            <a:spAutoFit/>
          </a:bodyPr>
          <a:lstStyle/>
          <a:p>
            <a:r>
              <a:rPr lang="en-US" dirty="0">
                <a:hlinkClick r:id="rId2"/>
              </a:rPr>
              <a:t>http://technet.microsoft.com/en-us/library/ms190969(v=sql.105).aspx</a:t>
            </a:r>
            <a:endParaRPr lang="en-US" dirty="0"/>
          </a:p>
        </p:txBody>
      </p:sp>
      <p:sp>
        <p:nvSpPr>
          <p:cNvPr id="10" name="TextBox 9"/>
          <p:cNvSpPr txBox="1"/>
          <p:nvPr/>
        </p:nvSpPr>
        <p:spPr>
          <a:xfrm>
            <a:off x="3732210" y="3490794"/>
            <a:ext cx="312420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Data Row 3 (80 Bytes)</a:t>
            </a:r>
          </a:p>
        </p:txBody>
      </p:sp>
      <p:sp>
        <p:nvSpPr>
          <p:cNvPr id="11" name="TextBox 10"/>
          <p:cNvSpPr txBox="1"/>
          <p:nvPr/>
        </p:nvSpPr>
        <p:spPr>
          <a:xfrm>
            <a:off x="3732210" y="2567464"/>
            <a:ext cx="3657601"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Data Row 2 (200 Bytes)</a:t>
            </a:r>
            <a:br>
              <a:rPr lang="en-US" dirty="0"/>
            </a:br>
            <a:br>
              <a:rPr lang="en-US" dirty="0"/>
            </a:br>
            <a:endParaRPr lang="en-US" dirty="0"/>
          </a:p>
        </p:txBody>
      </p:sp>
      <p:sp>
        <p:nvSpPr>
          <p:cNvPr id="13" name="TextBox 12"/>
          <p:cNvSpPr txBox="1"/>
          <p:nvPr/>
        </p:nvSpPr>
        <p:spPr>
          <a:xfrm>
            <a:off x="6246812" y="5574269"/>
            <a:ext cx="38099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3</a:t>
            </a:r>
          </a:p>
        </p:txBody>
      </p:sp>
      <p:sp>
        <p:nvSpPr>
          <p:cNvPr id="14" name="TextBox 13"/>
          <p:cNvSpPr txBox="1"/>
          <p:nvPr/>
        </p:nvSpPr>
        <p:spPr>
          <a:xfrm>
            <a:off x="6627811" y="5574269"/>
            <a:ext cx="380999"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2</a:t>
            </a:r>
          </a:p>
        </p:txBody>
      </p:sp>
      <p:sp>
        <p:nvSpPr>
          <p:cNvPr id="15" name="TextBox 14"/>
          <p:cNvSpPr txBox="1"/>
          <p:nvPr/>
        </p:nvSpPr>
        <p:spPr>
          <a:xfrm>
            <a:off x="7008812" y="5574269"/>
            <a:ext cx="38099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1</a:t>
            </a:r>
          </a:p>
        </p:txBody>
      </p:sp>
      <p:sp>
        <p:nvSpPr>
          <p:cNvPr id="16" name="TextBox 15"/>
          <p:cNvSpPr txBox="1"/>
          <p:nvPr/>
        </p:nvSpPr>
        <p:spPr>
          <a:xfrm>
            <a:off x="8837612" y="533400"/>
            <a:ext cx="2514600" cy="646331"/>
          </a:xfrm>
          <a:prstGeom prst="rect">
            <a:avLst/>
          </a:prstGeom>
          <a:noFill/>
        </p:spPr>
        <p:txBody>
          <a:bodyPr wrap="square" rtlCol="0">
            <a:spAutoFit/>
          </a:bodyPr>
          <a:lstStyle/>
          <a:p>
            <a:r>
              <a:rPr lang="en-US" dirty="0"/>
              <a:t>Warning: </a:t>
            </a:r>
            <a:br>
              <a:rPr lang="en-US" dirty="0"/>
            </a:br>
            <a:r>
              <a:rPr lang="en-US" dirty="0"/>
              <a:t>Actual colors may vary!</a:t>
            </a:r>
          </a:p>
        </p:txBody>
      </p:sp>
      <p:cxnSp>
        <p:nvCxnSpPr>
          <p:cNvPr id="26" name="Elbow Connector 25"/>
          <p:cNvCxnSpPr>
            <a:stCxn id="14" idx="2"/>
            <a:endCxn id="11" idx="1"/>
          </p:cNvCxnSpPr>
          <p:nvPr/>
        </p:nvCxnSpPr>
        <p:spPr>
          <a:xfrm rot="5400000" flipH="1">
            <a:off x="3818025" y="2943315"/>
            <a:ext cx="2914472" cy="3086101"/>
          </a:xfrm>
          <a:prstGeom prst="bentConnector4">
            <a:avLst>
              <a:gd name="adj1" fmla="val -7844"/>
              <a:gd name="adj2" fmla="val 107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6" idx="1"/>
          </p:cNvCxnSpPr>
          <p:nvPr/>
        </p:nvCxnSpPr>
        <p:spPr>
          <a:xfrm rot="5400000" flipH="1">
            <a:off x="3685360" y="2429650"/>
            <a:ext cx="3560803" cy="3467101"/>
          </a:xfrm>
          <a:prstGeom prst="bentConnector4">
            <a:avLst>
              <a:gd name="adj1" fmla="val -6420"/>
              <a:gd name="adj2" fmla="val 12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3" idx="2"/>
            <a:endCxn id="10" idx="1"/>
          </p:cNvCxnSpPr>
          <p:nvPr/>
        </p:nvCxnSpPr>
        <p:spPr>
          <a:xfrm rot="5400000" flipH="1">
            <a:off x="3950690" y="3456980"/>
            <a:ext cx="2268141" cy="2705102"/>
          </a:xfrm>
          <a:prstGeom prst="bentConnector4">
            <a:avLst>
              <a:gd name="adj1" fmla="val -10079"/>
              <a:gd name="adj2" fmla="val 10845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66012" y="5562600"/>
            <a:ext cx="3974486" cy="646331"/>
          </a:xfrm>
          <a:prstGeom prst="rect">
            <a:avLst/>
          </a:prstGeom>
          <a:noFill/>
        </p:spPr>
        <p:txBody>
          <a:bodyPr wrap="none" rtlCol="0">
            <a:spAutoFit/>
          </a:bodyPr>
          <a:lstStyle/>
          <a:p>
            <a:r>
              <a:rPr lang="en-US" dirty="0"/>
              <a:t>Row offset: Distance from the first byte </a:t>
            </a:r>
          </a:p>
          <a:p>
            <a:r>
              <a:rPr lang="en-US" dirty="0"/>
              <a:t>in the row to the start of the page</a:t>
            </a:r>
          </a:p>
        </p:txBody>
      </p:sp>
      <p:sp>
        <p:nvSpPr>
          <p:cNvPr id="46" name="TextBox 45"/>
          <p:cNvSpPr txBox="1"/>
          <p:nvPr/>
        </p:nvSpPr>
        <p:spPr>
          <a:xfrm>
            <a:off x="7618412" y="2743200"/>
            <a:ext cx="4419600" cy="1200329"/>
          </a:xfrm>
          <a:prstGeom prst="rect">
            <a:avLst/>
          </a:prstGeom>
          <a:noFill/>
        </p:spPr>
        <p:txBody>
          <a:bodyPr wrap="square" rtlCol="0">
            <a:spAutoFit/>
          </a:bodyPr>
          <a:lstStyle/>
          <a:p>
            <a:r>
              <a:rPr lang="en-US" dirty="0"/>
              <a:t>For this example:</a:t>
            </a:r>
          </a:p>
          <a:p>
            <a:r>
              <a:rPr lang="en-US" dirty="0"/>
              <a:t>Row Offset 1 would have the value 96</a:t>
            </a:r>
          </a:p>
          <a:p>
            <a:r>
              <a:rPr lang="en-US" dirty="0"/>
              <a:t>Row Offset 2 would have the value 196</a:t>
            </a:r>
            <a:br>
              <a:rPr lang="en-US" dirty="0"/>
            </a:br>
            <a:r>
              <a:rPr lang="en-US" dirty="0"/>
              <a:t>Row Offset 3 would have the value 396</a:t>
            </a:r>
          </a:p>
        </p:txBody>
      </p:sp>
    </p:spTree>
    <p:extLst>
      <p:ext uri="{BB962C8B-B14F-4D97-AF65-F5344CB8AC3E}">
        <p14:creationId xmlns:p14="http://schemas.microsoft.com/office/powerpoint/2010/main" val="1985679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5070812"/>
          </a:xfrm>
        </p:spPr>
        <p:txBody>
          <a:bodyPr/>
          <a:lstStyle/>
          <a:p>
            <a:r>
              <a:rPr lang="en-US" dirty="0"/>
              <a:t>A set of 8 Pages</a:t>
            </a:r>
          </a:p>
          <a:p>
            <a:r>
              <a:rPr lang="en-US" dirty="0"/>
              <a:t>1 Page = 8KB | 8 Pages = 64 KB</a:t>
            </a:r>
          </a:p>
          <a:p>
            <a:r>
              <a:rPr lang="en-US" dirty="0"/>
              <a:t>16 Extents per MB | 16,000 Per GB</a:t>
            </a:r>
          </a:p>
          <a:p>
            <a:r>
              <a:rPr lang="en-US" dirty="0"/>
              <a:t>Basic unit of space management for SQL Server data and index pages</a:t>
            </a:r>
          </a:p>
          <a:p>
            <a:r>
              <a:rPr lang="en-US" dirty="0"/>
              <a:t>Two Types</a:t>
            </a:r>
          </a:p>
          <a:p>
            <a:pPr lvl="1"/>
            <a:r>
              <a:rPr lang="en-US" dirty="0"/>
              <a:t>Mixed: contains pages owned by multiple objects (up to 8)</a:t>
            </a:r>
          </a:p>
          <a:p>
            <a:pPr lvl="1"/>
            <a:r>
              <a:rPr lang="en-US" dirty="0"/>
              <a:t>Uniform: all pages contained within come from one object and the entire extent can only be used by that object</a:t>
            </a:r>
          </a:p>
          <a:p>
            <a:pPr lvl="1"/>
            <a:r>
              <a:rPr lang="en-US"/>
              <a:t>MIXED_PAGE_ALLOCATION = {OFF|ON} (New for SQL 2016)</a:t>
            </a:r>
          </a:p>
        </p:txBody>
      </p:sp>
      <p:sp>
        <p:nvSpPr>
          <p:cNvPr id="2" name="Title 1"/>
          <p:cNvSpPr>
            <a:spLocks noGrp="1"/>
          </p:cNvSpPr>
          <p:nvPr>
            <p:ph type="title"/>
          </p:nvPr>
        </p:nvSpPr>
        <p:spPr/>
        <p:txBody>
          <a:bodyPr/>
          <a:lstStyle/>
          <a:p>
            <a:r>
              <a:rPr lang="en-US" dirty="0"/>
              <a:t>Extent</a:t>
            </a:r>
          </a:p>
        </p:txBody>
      </p:sp>
    </p:spTree>
    <p:extLst>
      <p:ext uri="{BB962C8B-B14F-4D97-AF65-F5344CB8AC3E}">
        <p14:creationId xmlns:p14="http://schemas.microsoft.com/office/powerpoint/2010/main" val="429273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6412" y="6172199"/>
            <a:ext cx="5756191" cy="369332"/>
          </a:xfrm>
          <a:prstGeom prst="rect">
            <a:avLst/>
          </a:prstGeom>
        </p:spPr>
        <p:txBody>
          <a:bodyPr wrap="none">
            <a:spAutoFit/>
          </a:bodyPr>
          <a:lstStyle/>
          <a:p>
            <a:r>
              <a:rPr lang="en-US" dirty="0"/>
              <a:t>http://storage-rental.co/wp-content/uploads/2013/04/2.jpg</a:t>
            </a:r>
          </a:p>
        </p:txBody>
      </p:sp>
      <p:pic>
        <p:nvPicPr>
          <p:cNvPr id="1026" name="Picture 2" descr="http://storage-rental.co/wp-content/uploads/2013/0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2" y="342899"/>
            <a:ext cx="7772400" cy="5829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412" y="609600"/>
            <a:ext cx="1219200" cy="1200329"/>
          </a:xfrm>
          <a:prstGeom prst="rect">
            <a:avLst/>
          </a:prstGeom>
          <a:noFill/>
        </p:spPr>
        <p:txBody>
          <a:bodyPr wrap="square" rtlCol="0">
            <a:spAutoFit/>
          </a:bodyPr>
          <a:lstStyle/>
          <a:p>
            <a:r>
              <a:rPr lang="en-US" dirty="0"/>
              <a:t>Any Free Storage Space Available?</a:t>
            </a:r>
          </a:p>
        </p:txBody>
      </p:sp>
    </p:spTree>
    <p:extLst>
      <p:ext uri="{BB962C8B-B14F-4D97-AF65-F5344CB8AC3E}">
        <p14:creationId xmlns:p14="http://schemas.microsoft.com/office/powerpoint/2010/main" val="5913910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990600"/>
            <a:ext cx="11650488" cy="1985641"/>
          </a:xfrm>
        </p:spPr>
        <p:txBody>
          <a:bodyPr>
            <a:noAutofit/>
          </a:bodyPr>
          <a:lstStyle/>
          <a:p>
            <a:r>
              <a:rPr lang="en-US" sz="4000" dirty="0"/>
              <a:t>The internal “directory” of information on pages</a:t>
            </a:r>
          </a:p>
          <a:p>
            <a:r>
              <a:rPr lang="en-US" sz="4000" dirty="0"/>
              <a:t>GAM (Global Allocation Map)</a:t>
            </a:r>
          </a:p>
          <a:p>
            <a:pPr lvl="1"/>
            <a:r>
              <a:rPr lang="en-US" sz="2000" dirty="0"/>
              <a:t>Which extents are available for allocation</a:t>
            </a:r>
          </a:p>
          <a:p>
            <a:pPr lvl="1"/>
            <a:r>
              <a:rPr lang="en-US" sz="2000" dirty="0"/>
              <a:t>Covers a 4GB interval of data</a:t>
            </a:r>
          </a:p>
          <a:p>
            <a:r>
              <a:rPr lang="en-US" sz="4000" dirty="0"/>
              <a:t>SGAM (Shared Global Allocation Map)</a:t>
            </a:r>
          </a:p>
          <a:p>
            <a:pPr lvl="1"/>
            <a:r>
              <a:rPr lang="en-US" sz="2000" dirty="0"/>
              <a:t>Which mix extents have at least one page to allocate</a:t>
            </a:r>
          </a:p>
          <a:p>
            <a:pPr lvl="1"/>
            <a:r>
              <a:rPr lang="en-US" sz="2000" dirty="0"/>
              <a:t>Covers a 4GB interval of data</a:t>
            </a:r>
          </a:p>
          <a:p>
            <a:r>
              <a:rPr lang="en-US" sz="4000" dirty="0"/>
              <a:t>PFS (Page Free Space)</a:t>
            </a:r>
          </a:p>
          <a:p>
            <a:pPr lvl="1"/>
            <a:r>
              <a:rPr lang="en-US" sz="2000" dirty="0"/>
              <a:t>Used to track how much free space is on pages</a:t>
            </a:r>
          </a:p>
          <a:p>
            <a:pPr lvl="1"/>
            <a:r>
              <a:rPr lang="en-US" sz="2000" dirty="0"/>
              <a:t>Tracks other attributes as well</a:t>
            </a:r>
          </a:p>
          <a:p>
            <a:pPr lvl="1"/>
            <a:r>
              <a:rPr lang="en-US" sz="2000" dirty="0"/>
              <a:t>Covers a 64MB interval of data</a:t>
            </a:r>
          </a:p>
        </p:txBody>
      </p:sp>
      <p:sp>
        <p:nvSpPr>
          <p:cNvPr id="2" name="Title 1"/>
          <p:cNvSpPr>
            <a:spLocks noGrp="1"/>
          </p:cNvSpPr>
          <p:nvPr>
            <p:ph type="title"/>
          </p:nvPr>
        </p:nvSpPr>
        <p:spPr/>
        <p:txBody>
          <a:bodyPr/>
          <a:lstStyle/>
          <a:p>
            <a:r>
              <a:rPr lang="en-US" dirty="0"/>
              <a:t>Allocation Bitmap Pages</a:t>
            </a:r>
          </a:p>
        </p:txBody>
      </p:sp>
    </p:spTree>
    <p:extLst>
      <p:ext uri="{BB962C8B-B14F-4D97-AF65-F5344CB8AC3E}">
        <p14:creationId xmlns:p14="http://schemas.microsoft.com/office/powerpoint/2010/main" val="1446542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lded Corner 3"/>
          <p:cNvSpPr/>
          <p:nvPr/>
        </p:nvSpPr>
        <p:spPr>
          <a:xfrm flipH="1" flipV="1">
            <a:off x="1903412" y="609600"/>
            <a:ext cx="6705600" cy="5943600"/>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GAM</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27200719"/>
              </p:ext>
            </p:extLst>
          </p:nvPr>
        </p:nvGraphicFramePr>
        <p:xfrm>
          <a:off x="2817812" y="1926900"/>
          <a:ext cx="5207000" cy="365633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tblGrid>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0"/>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3"/>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4"/>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5"/>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6"/>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7"/>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9"/>
                  </a:ext>
                </a:extLst>
              </a:tr>
            </a:tbl>
          </a:graphicData>
        </a:graphic>
      </p:graphicFrame>
      <p:sp>
        <p:nvSpPr>
          <p:cNvPr id="8" name="TextBox 7"/>
          <p:cNvSpPr txBox="1"/>
          <p:nvPr/>
        </p:nvSpPr>
        <p:spPr>
          <a:xfrm>
            <a:off x="2817812" y="1143000"/>
            <a:ext cx="1371599" cy="369332"/>
          </a:xfrm>
          <a:prstGeom prst="rect">
            <a:avLst/>
          </a:prstGeom>
          <a:noFill/>
        </p:spPr>
        <p:txBody>
          <a:bodyPr wrap="square" rtlCol="0">
            <a:spAutoFit/>
          </a:bodyPr>
          <a:lstStyle/>
          <a:p>
            <a:r>
              <a:rPr lang="en-US" dirty="0"/>
              <a:t>Extent 0</a:t>
            </a:r>
          </a:p>
        </p:txBody>
      </p:sp>
      <p:sp>
        <p:nvSpPr>
          <p:cNvPr id="9" name="TextBox 8"/>
          <p:cNvSpPr txBox="1"/>
          <p:nvPr/>
        </p:nvSpPr>
        <p:spPr>
          <a:xfrm>
            <a:off x="6475412" y="5943600"/>
            <a:ext cx="1371599" cy="369332"/>
          </a:xfrm>
          <a:prstGeom prst="rect">
            <a:avLst/>
          </a:prstGeom>
          <a:noFill/>
        </p:spPr>
        <p:txBody>
          <a:bodyPr wrap="square" rtlCol="0">
            <a:spAutoFit/>
          </a:bodyPr>
          <a:lstStyle/>
          <a:p>
            <a:r>
              <a:rPr lang="en-US" dirty="0"/>
              <a:t>Extent 250</a:t>
            </a:r>
          </a:p>
        </p:txBody>
      </p:sp>
      <p:cxnSp>
        <p:nvCxnSpPr>
          <p:cNvPr id="11" name="Straight Arrow Connector 10"/>
          <p:cNvCxnSpPr/>
          <p:nvPr/>
        </p:nvCxnSpPr>
        <p:spPr>
          <a:xfrm flipV="1">
            <a:off x="7161212" y="5593874"/>
            <a:ext cx="780903" cy="3497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p:cNvCxnSpPr>
          <p:nvPr/>
        </p:nvCxnSpPr>
        <p:spPr>
          <a:xfrm flipH="1">
            <a:off x="2970212" y="1512332"/>
            <a:ext cx="533400" cy="39266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5813" y="5791200"/>
            <a:ext cx="3657598" cy="646331"/>
          </a:xfrm>
          <a:prstGeom prst="rect">
            <a:avLst/>
          </a:prstGeom>
          <a:noFill/>
        </p:spPr>
        <p:txBody>
          <a:bodyPr wrap="square" rtlCol="0">
            <a:spAutoFit/>
          </a:bodyPr>
          <a:lstStyle/>
          <a:p>
            <a:r>
              <a:rPr lang="en-US" dirty="0"/>
              <a:t>Tracks 64,000 Extents (4GB)</a:t>
            </a:r>
          </a:p>
          <a:p>
            <a:r>
              <a:rPr lang="en-US" dirty="0"/>
              <a:t>1 Represents if that extent is free</a:t>
            </a:r>
          </a:p>
        </p:txBody>
      </p:sp>
      <p:sp>
        <p:nvSpPr>
          <p:cNvPr id="16" name="TextBox 15"/>
          <p:cNvSpPr txBox="1"/>
          <p:nvPr/>
        </p:nvSpPr>
        <p:spPr>
          <a:xfrm>
            <a:off x="4570412" y="1066800"/>
            <a:ext cx="1202573" cy="369332"/>
          </a:xfrm>
          <a:prstGeom prst="rect">
            <a:avLst/>
          </a:prstGeom>
          <a:noFill/>
        </p:spPr>
        <p:txBody>
          <a:bodyPr wrap="none" rtlCol="0">
            <a:spAutoFit/>
          </a:bodyPr>
          <a:lstStyle/>
          <a:p>
            <a:r>
              <a:rPr lang="en-US" dirty="0"/>
              <a:t>GAM Page</a:t>
            </a:r>
          </a:p>
        </p:txBody>
      </p:sp>
    </p:spTree>
    <p:extLst>
      <p:ext uri="{BB962C8B-B14F-4D97-AF65-F5344CB8AC3E}">
        <p14:creationId xmlns:p14="http://schemas.microsoft.com/office/powerpoint/2010/main" val="171876417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HITE TEMPLATE">
  <a:themeElements>
    <a:clrScheme name="BT - Dark Magenta on white">
      <a:dk1>
        <a:srgbClr val="505050"/>
      </a:dk1>
      <a:lt1>
        <a:srgbClr val="FFFFFF"/>
      </a:lt1>
      <a:dk2>
        <a:srgbClr val="5C005C"/>
      </a:dk2>
      <a:lt2>
        <a:srgbClr val="FEECF8"/>
      </a:lt2>
      <a:accent1>
        <a:srgbClr val="5C005C"/>
      </a:accent1>
      <a:accent2>
        <a:srgbClr val="B4009E"/>
      </a:accent2>
      <a:accent3>
        <a:srgbClr val="0078D7"/>
      </a:accent3>
      <a:accent4>
        <a:srgbClr val="002050"/>
      </a:accent4>
      <a:accent5>
        <a:srgbClr val="107C10"/>
      </a:accent5>
      <a:accent6>
        <a:srgbClr val="3214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0C679649-6240-4539-9BE5-A306A3123DE1}"/>
    </a:ext>
  </a:extLst>
</a:theme>
</file>

<file path=ppt/theme/theme2.xml><?xml version="1.0" encoding="utf-8"?>
<a:theme xmlns:a="http://schemas.openxmlformats.org/drawingml/2006/main" name="COLOR TEMPLATE">
  <a:themeElements>
    <a:clrScheme name="BT - Dark Magenta">
      <a:dk1>
        <a:srgbClr val="505050"/>
      </a:dk1>
      <a:lt1>
        <a:srgbClr val="FFFFFF"/>
      </a:lt1>
      <a:dk2>
        <a:srgbClr val="5C005C"/>
      </a:dk2>
      <a:lt2>
        <a:srgbClr val="FEECF8"/>
      </a:lt2>
      <a:accent1>
        <a:srgbClr val="B4009E"/>
      </a:accent1>
      <a:accent2>
        <a:srgbClr val="0078D7"/>
      </a:accent2>
      <a:accent3>
        <a:srgbClr val="002050"/>
      </a:accent3>
      <a:accent4>
        <a:srgbClr val="107C10"/>
      </a:accent4>
      <a:accent5>
        <a:srgbClr val="32145A"/>
      </a:accent5>
      <a:accent6>
        <a:srgbClr val="737373"/>
      </a:accent6>
      <a:hlink>
        <a:srgbClr val="FEECF8"/>
      </a:hlink>
      <a:folHlink>
        <a:srgbClr val="FEECF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E458753F-429E-4CFB-85E9-DDDA3E513946}"/>
    </a:ext>
  </a:extLst>
</a:theme>
</file>

<file path=ppt/theme/theme3.xml><?xml version="1.0" encoding="utf-8"?>
<a:theme xmlns:a="http://schemas.openxmlformats.org/drawingml/2006/main" name="MVA - templat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 MAGENTA_2016_1</Template>
  <TotalTime>0</TotalTime>
  <Words>1694</Words>
  <Application>Microsoft Office PowerPoint</Application>
  <PresentationFormat>Custom</PresentationFormat>
  <Paragraphs>543</Paragraphs>
  <Slides>35</Slides>
  <Notes>0</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Calibri Light</vt:lpstr>
      <vt:lpstr>Consolas</vt:lpstr>
      <vt:lpstr>Corbel</vt:lpstr>
      <vt:lpstr>Segoe UI</vt:lpstr>
      <vt:lpstr>Segoe UI Light</vt:lpstr>
      <vt:lpstr>Wingdings</vt:lpstr>
      <vt:lpstr>WHITE TEMPLATE</vt:lpstr>
      <vt:lpstr>COLOR TEMPLATE</vt:lpstr>
      <vt:lpstr>MVA - template</vt:lpstr>
      <vt:lpstr>1_Office Theme</vt:lpstr>
      <vt:lpstr>2_Office Theme</vt:lpstr>
      <vt:lpstr>3_Office Theme</vt:lpstr>
      <vt:lpstr>SQL Server Internals 101 - باللغة العربية </vt:lpstr>
      <vt:lpstr>Agenda</vt:lpstr>
      <vt:lpstr>How Data is Stored and Organized: </vt:lpstr>
      <vt:lpstr>Pages</vt:lpstr>
      <vt:lpstr>Pages</vt:lpstr>
      <vt:lpstr>Extent</vt:lpstr>
      <vt:lpstr>PowerPoint Presentation</vt:lpstr>
      <vt:lpstr>Allocation Bitmap Pages</vt:lpstr>
      <vt:lpstr>PowerPoint Presentation</vt:lpstr>
      <vt:lpstr>Index Allocation Map (IAM)</vt:lpstr>
      <vt:lpstr>PowerPoint Presentation</vt:lpstr>
      <vt:lpstr>Does it sound Greek?</vt:lpstr>
      <vt:lpstr>The Query Lifecycle</vt:lpstr>
      <vt:lpstr>PowerPoint Presentation</vt:lpstr>
      <vt:lpstr>PowerPoint Presentation</vt:lpstr>
      <vt:lpstr>PowerPoint Presentation</vt:lpstr>
      <vt:lpstr>How the Infrastructure Works: </vt:lpstr>
      <vt:lpstr>Magnetic Storage</vt:lpstr>
      <vt:lpstr>Magnetic Storage</vt:lpstr>
      <vt:lpstr>Allocation Units 64KB 1 Physical read per Extent</vt:lpstr>
      <vt:lpstr>Allocation Units 4KB 2 Physical Reads per Page</vt:lpstr>
      <vt:lpstr>SSD – NAND Flash</vt:lpstr>
      <vt:lpstr>RAID Basics</vt:lpstr>
      <vt:lpstr>SAN with RAID</vt:lpstr>
      <vt:lpstr>RAM</vt:lpstr>
      <vt:lpstr>What about compression?</vt:lpstr>
      <vt:lpstr>How pages are stored in RAM</vt:lpstr>
      <vt:lpstr>Speed Assessment </vt:lpstr>
      <vt:lpstr>Speed Assessment  (Price Estimates from Feb 2016)</vt:lpstr>
      <vt:lpstr>Picture worth 1000 MB? Pages per second on peak transfer</vt:lpstr>
      <vt:lpstr>Picture worth 1000 MB? Pages per second on peak transfer</vt:lpstr>
      <vt:lpstr>Access Speed or Latency time</vt:lpstr>
      <vt:lpstr>Why does all this matter?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2013-09-16T23:38:20Z</dcterms:created>
  <dcterms:modified xsi:type="dcterms:W3CDTF">2016-03-31T15:35:25Z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